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4"/>
  </p:notesMasterIdLst>
  <p:sldIdLst>
    <p:sldId id="256" r:id="rId2"/>
    <p:sldId id="269" r:id="rId3"/>
    <p:sldId id="259" r:id="rId4"/>
    <p:sldId id="260" r:id="rId5"/>
    <p:sldId id="261" r:id="rId6"/>
    <p:sldId id="262" r:id="rId7"/>
    <p:sldId id="263" r:id="rId8"/>
    <p:sldId id="264" r:id="rId9"/>
    <p:sldId id="265" r:id="rId10"/>
    <p:sldId id="266" r:id="rId11"/>
    <p:sldId id="267" r:id="rId12"/>
    <p:sldId id="297" r:id="rId13"/>
    <p:sldId id="268" r:id="rId14"/>
    <p:sldId id="277" r:id="rId15"/>
    <p:sldId id="276" r:id="rId16"/>
    <p:sldId id="280" r:id="rId17"/>
    <p:sldId id="281" r:id="rId18"/>
    <p:sldId id="282" r:id="rId19"/>
    <p:sldId id="274" r:id="rId20"/>
    <p:sldId id="275" r:id="rId21"/>
    <p:sldId id="283" r:id="rId22"/>
    <p:sldId id="298" r:id="rId23"/>
    <p:sldId id="272" r:id="rId24"/>
    <p:sldId id="273" r:id="rId25"/>
    <p:sldId id="285" r:id="rId26"/>
    <p:sldId id="284" r:id="rId27"/>
    <p:sldId id="286" r:id="rId28"/>
    <p:sldId id="278" r:id="rId29"/>
    <p:sldId id="279" r:id="rId30"/>
    <p:sldId id="299" r:id="rId31"/>
    <p:sldId id="271" r:id="rId32"/>
    <p:sldId id="287" r:id="rId33"/>
    <p:sldId id="288" r:id="rId34"/>
    <p:sldId id="289" r:id="rId35"/>
    <p:sldId id="291" r:id="rId36"/>
    <p:sldId id="292" r:id="rId37"/>
    <p:sldId id="290" r:id="rId38"/>
    <p:sldId id="293" r:id="rId39"/>
    <p:sldId id="295" r:id="rId40"/>
    <p:sldId id="296" r:id="rId41"/>
    <p:sldId id="300" r:id="rId42"/>
    <p:sldId id="294" r:id="rId43"/>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2"/>
    <a:srgbClr val="06759C"/>
    <a:srgbClr val="2C8C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13" autoAdjust="0"/>
    <p:restoredTop sz="94660"/>
  </p:normalViewPr>
  <p:slideViewPr>
    <p:cSldViewPr snapToGrid="0">
      <p:cViewPr varScale="1">
        <p:scale>
          <a:sx n="96" d="100"/>
          <a:sy n="96" d="100"/>
        </p:scale>
        <p:origin x="96" y="444"/>
      </p:cViewPr>
      <p:guideLst>
        <p:guide orient="horz" pos="2160"/>
        <p:guide pos="3840"/>
      </p:guideLst>
    </p:cSldViewPr>
  </p:slideViewPr>
  <p:notesTextViewPr>
    <p:cViewPr>
      <p:scale>
        <a:sx n="1" d="1"/>
        <a:sy n="1" d="1"/>
      </p:scale>
      <p:origin x="0" y="0"/>
    </p:cViewPr>
  </p:notesTextViewPr>
  <p:sorterViewPr>
    <p:cViewPr>
      <p:scale>
        <a:sx n="70" d="100"/>
        <a:sy n="70" d="100"/>
      </p:scale>
      <p:origin x="0" y="-29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FDEA6-A545-45B2-B4C2-3298670CD191}" type="datetimeFigureOut">
              <a:rPr lang="en-AU" smtClean="0"/>
              <a:t>28/07/2025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67C60-0762-4D4B-9985-11982A81BCEF}" type="slidenum">
              <a:rPr lang="en-AU" smtClean="0"/>
              <a:t>‹#›</a:t>
            </a:fld>
            <a:endParaRPr lang="en-AU"/>
          </a:p>
        </p:txBody>
      </p:sp>
    </p:spTree>
    <p:extLst>
      <p:ext uri="{BB962C8B-B14F-4D97-AF65-F5344CB8AC3E}">
        <p14:creationId xmlns:p14="http://schemas.microsoft.com/office/powerpoint/2010/main" val="139403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1</a:t>
            </a:fld>
            <a:endParaRPr lang="en-AU"/>
          </a:p>
        </p:txBody>
      </p:sp>
    </p:spTree>
    <p:extLst>
      <p:ext uri="{BB962C8B-B14F-4D97-AF65-F5344CB8AC3E}">
        <p14:creationId xmlns:p14="http://schemas.microsoft.com/office/powerpoint/2010/main" val="1753659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10</a:t>
            </a:fld>
            <a:endParaRPr lang="en-AU"/>
          </a:p>
        </p:txBody>
      </p:sp>
    </p:spTree>
    <p:extLst>
      <p:ext uri="{BB962C8B-B14F-4D97-AF65-F5344CB8AC3E}">
        <p14:creationId xmlns:p14="http://schemas.microsoft.com/office/powerpoint/2010/main" val="129158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11</a:t>
            </a:fld>
            <a:endParaRPr lang="en-AU"/>
          </a:p>
        </p:txBody>
      </p:sp>
    </p:spTree>
    <p:extLst>
      <p:ext uri="{BB962C8B-B14F-4D97-AF65-F5344CB8AC3E}">
        <p14:creationId xmlns:p14="http://schemas.microsoft.com/office/powerpoint/2010/main" val="49160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12</a:t>
            </a:fld>
            <a:endParaRPr lang="en-AU"/>
          </a:p>
        </p:txBody>
      </p:sp>
    </p:spTree>
    <p:extLst>
      <p:ext uri="{BB962C8B-B14F-4D97-AF65-F5344CB8AC3E}">
        <p14:creationId xmlns:p14="http://schemas.microsoft.com/office/powerpoint/2010/main" val="3304858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13</a:t>
            </a:fld>
            <a:endParaRPr lang="en-AU"/>
          </a:p>
        </p:txBody>
      </p:sp>
    </p:spTree>
    <p:extLst>
      <p:ext uri="{BB962C8B-B14F-4D97-AF65-F5344CB8AC3E}">
        <p14:creationId xmlns:p14="http://schemas.microsoft.com/office/powerpoint/2010/main" val="123314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14</a:t>
            </a:fld>
            <a:endParaRPr lang="en-AU"/>
          </a:p>
        </p:txBody>
      </p:sp>
    </p:spTree>
    <p:extLst>
      <p:ext uri="{BB962C8B-B14F-4D97-AF65-F5344CB8AC3E}">
        <p14:creationId xmlns:p14="http://schemas.microsoft.com/office/powerpoint/2010/main" val="1964319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15</a:t>
            </a:fld>
            <a:endParaRPr lang="en-AU"/>
          </a:p>
        </p:txBody>
      </p:sp>
    </p:spTree>
    <p:extLst>
      <p:ext uri="{BB962C8B-B14F-4D97-AF65-F5344CB8AC3E}">
        <p14:creationId xmlns:p14="http://schemas.microsoft.com/office/powerpoint/2010/main" val="1300645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16</a:t>
            </a:fld>
            <a:endParaRPr lang="en-AU"/>
          </a:p>
        </p:txBody>
      </p:sp>
    </p:spTree>
    <p:extLst>
      <p:ext uri="{BB962C8B-B14F-4D97-AF65-F5344CB8AC3E}">
        <p14:creationId xmlns:p14="http://schemas.microsoft.com/office/powerpoint/2010/main" val="1009600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17</a:t>
            </a:fld>
            <a:endParaRPr lang="en-AU"/>
          </a:p>
        </p:txBody>
      </p:sp>
    </p:spTree>
    <p:extLst>
      <p:ext uri="{BB962C8B-B14F-4D97-AF65-F5344CB8AC3E}">
        <p14:creationId xmlns:p14="http://schemas.microsoft.com/office/powerpoint/2010/main" val="3099429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18</a:t>
            </a:fld>
            <a:endParaRPr lang="en-AU"/>
          </a:p>
        </p:txBody>
      </p:sp>
    </p:spTree>
    <p:extLst>
      <p:ext uri="{BB962C8B-B14F-4D97-AF65-F5344CB8AC3E}">
        <p14:creationId xmlns:p14="http://schemas.microsoft.com/office/powerpoint/2010/main" val="2114258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19</a:t>
            </a:fld>
            <a:endParaRPr lang="en-AU"/>
          </a:p>
        </p:txBody>
      </p:sp>
    </p:spTree>
    <p:extLst>
      <p:ext uri="{BB962C8B-B14F-4D97-AF65-F5344CB8AC3E}">
        <p14:creationId xmlns:p14="http://schemas.microsoft.com/office/powerpoint/2010/main" val="337000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2</a:t>
            </a:fld>
            <a:endParaRPr lang="en-AU"/>
          </a:p>
        </p:txBody>
      </p:sp>
    </p:spTree>
    <p:extLst>
      <p:ext uri="{BB962C8B-B14F-4D97-AF65-F5344CB8AC3E}">
        <p14:creationId xmlns:p14="http://schemas.microsoft.com/office/powerpoint/2010/main" val="3052657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20</a:t>
            </a:fld>
            <a:endParaRPr lang="en-AU"/>
          </a:p>
        </p:txBody>
      </p:sp>
    </p:spTree>
    <p:extLst>
      <p:ext uri="{BB962C8B-B14F-4D97-AF65-F5344CB8AC3E}">
        <p14:creationId xmlns:p14="http://schemas.microsoft.com/office/powerpoint/2010/main" val="2161448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21</a:t>
            </a:fld>
            <a:endParaRPr lang="en-AU"/>
          </a:p>
        </p:txBody>
      </p:sp>
    </p:spTree>
    <p:extLst>
      <p:ext uri="{BB962C8B-B14F-4D97-AF65-F5344CB8AC3E}">
        <p14:creationId xmlns:p14="http://schemas.microsoft.com/office/powerpoint/2010/main" val="3402016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22</a:t>
            </a:fld>
            <a:endParaRPr lang="en-AU"/>
          </a:p>
        </p:txBody>
      </p:sp>
    </p:spTree>
    <p:extLst>
      <p:ext uri="{BB962C8B-B14F-4D97-AF65-F5344CB8AC3E}">
        <p14:creationId xmlns:p14="http://schemas.microsoft.com/office/powerpoint/2010/main" val="1613009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23</a:t>
            </a:fld>
            <a:endParaRPr lang="en-AU"/>
          </a:p>
        </p:txBody>
      </p:sp>
    </p:spTree>
    <p:extLst>
      <p:ext uri="{BB962C8B-B14F-4D97-AF65-F5344CB8AC3E}">
        <p14:creationId xmlns:p14="http://schemas.microsoft.com/office/powerpoint/2010/main" val="2294079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24</a:t>
            </a:fld>
            <a:endParaRPr lang="en-AU"/>
          </a:p>
        </p:txBody>
      </p:sp>
    </p:spTree>
    <p:extLst>
      <p:ext uri="{BB962C8B-B14F-4D97-AF65-F5344CB8AC3E}">
        <p14:creationId xmlns:p14="http://schemas.microsoft.com/office/powerpoint/2010/main" val="2490817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25</a:t>
            </a:fld>
            <a:endParaRPr lang="en-AU"/>
          </a:p>
        </p:txBody>
      </p:sp>
    </p:spTree>
    <p:extLst>
      <p:ext uri="{BB962C8B-B14F-4D97-AF65-F5344CB8AC3E}">
        <p14:creationId xmlns:p14="http://schemas.microsoft.com/office/powerpoint/2010/main" val="4228632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26</a:t>
            </a:fld>
            <a:endParaRPr lang="en-AU"/>
          </a:p>
        </p:txBody>
      </p:sp>
    </p:spTree>
    <p:extLst>
      <p:ext uri="{BB962C8B-B14F-4D97-AF65-F5344CB8AC3E}">
        <p14:creationId xmlns:p14="http://schemas.microsoft.com/office/powerpoint/2010/main" val="595908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27</a:t>
            </a:fld>
            <a:endParaRPr lang="en-AU"/>
          </a:p>
        </p:txBody>
      </p:sp>
    </p:spTree>
    <p:extLst>
      <p:ext uri="{BB962C8B-B14F-4D97-AF65-F5344CB8AC3E}">
        <p14:creationId xmlns:p14="http://schemas.microsoft.com/office/powerpoint/2010/main" val="139979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28</a:t>
            </a:fld>
            <a:endParaRPr lang="en-AU"/>
          </a:p>
        </p:txBody>
      </p:sp>
    </p:spTree>
    <p:extLst>
      <p:ext uri="{BB962C8B-B14F-4D97-AF65-F5344CB8AC3E}">
        <p14:creationId xmlns:p14="http://schemas.microsoft.com/office/powerpoint/2010/main" val="2246018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29</a:t>
            </a:fld>
            <a:endParaRPr lang="en-AU"/>
          </a:p>
        </p:txBody>
      </p:sp>
    </p:spTree>
    <p:extLst>
      <p:ext uri="{BB962C8B-B14F-4D97-AF65-F5344CB8AC3E}">
        <p14:creationId xmlns:p14="http://schemas.microsoft.com/office/powerpoint/2010/main" val="268753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3</a:t>
            </a:fld>
            <a:endParaRPr lang="en-AU"/>
          </a:p>
        </p:txBody>
      </p:sp>
    </p:spTree>
    <p:extLst>
      <p:ext uri="{BB962C8B-B14F-4D97-AF65-F5344CB8AC3E}">
        <p14:creationId xmlns:p14="http://schemas.microsoft.com/office/powerpoint/2010/main" val="1889609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30</a:t>
            </a:fld>
            <a:endParaRPr lang="en-AU"/>
          </a:p>
        </p:txBody>
      </p:sp>
    </p:spTree>
    <p:extLst>
      <p:ext uri="{BB962C8B-B14F-4D97-AF65-F5344CB8AC3E}">
        <p14:creationId xmlns:p14="http://schemas.microsoft.com/office/powerpoint/2010/main" val="4203321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31</a:t>
            </a:fld>
            <a:endParaRPr lang="en-AU"/>
          </a:p>
        </p:txBody>
      </p:sp>
    </p:spTree>
    <p:extLst>
      <p:ext uri="{BB962C8B-B14F-4D97-AF65-F5344CB8AC3E}">
        <p14:creationId xmlns:p14="http://schemas.microsoft.com/office/powerpoint/2010/main" val="2406969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32</a:t>
            </a:fld>
            <a:endParaRPr lang="en-AU"/>
          </a:p>
        </p:txBody>
      </p:sp>
    </p:spTree>
    <p:extLst>
      <p:ext uri="{BB962C8B-B14F-4D97-AF65-F5344CB8AC3E}">
        <p14:creationId xmlns:p14="http://schemas.microsoft.com/office/powerpoint/2010/main" val="735606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33</a:t>
            </a:fld>
            <a:endParaRPr lang="en-AU"/>
          </a:p>
        </p:txBody>
      </p:sp>
    </p:spTree>
    <p:extLst>
      <p:ext uri="{BB962C8B-B14F-4D97-AF65-F5344CB8AC3E}">
        <p14:creationId xmlns:p14="http://schemas.microsoft.com/office/powerpoint/2010/main" val="1479101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34</a:t>
            </a:fld>
            <a:endParaRPr lang="en-AU"/>
          </a:p>
        </p:txBody>
      </p:sp>
    </p:spTree>
    <p:extLst>
      <p:ext uri="{BB962C8B-B14F-4D97-AF65-F5344CB8AC3E}">
        <p14:creationId xmlns:p14="http://schemas.microsoft.com/office/powerpoint/2010/main" val="501021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35</a:t>
            </a:fld>
            <a:endParaRPr lang="en-AU"/>
          </a:p>
        </p:txBody>
      </p:sp>
    </p:spTree>
    <p:extLst>
      <p:ext uri="{BB962C8B-B14F-4D97-AF65-F5344CB8AC3E}">
        <p14:creationId xmlns:p14="http://schemas.microsoft.com/office/powerpoint/2010/main" val="2449232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36</a:t>
            </a:fld>
            <a:endParaRPr lang="en-AU"/>
          </a:p>
        </p:txBody>
      </p:sp>
    </p:spTree>
    <p:extLst>
      <p:ext uri="{BB962C8B-B14F-4D97-AF65-F5344CB8AC3E}">
        <p14:creationId xmlns:p14="http://schemas.microsoft.com/office/powerpoint/2010/main" val="596543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37</a:t>
            </a:fld>
            <a:endParaRPr lang="en-AU"/>
          </a:p>
        </p:txBody>
      </p:sp>
    </p:spTree>
    <p:extLst>
      <p:ext uri="{BB962C8B-B14F-4D97-AF65-F5344CB8AC3E}">
        <p14:creationId xmlns:p14="http://schemas.microsoft.com/office/powerpoint/2010/main" val="2445428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38</a:t>
            </a:fld>
            <a:endParaRPr lang="en-AU"/>
          </a:p>
        </p:txBody>
      </p:sp>
    </p:spTree>
    <p:extLst>
      <p:ext uri="{BB962C8B-B14F-4D97-AF65-F5344CB8AC3E}">
        <p14:creationId xmlns:p14="http://schemas.microsoft.com/office/powerpoint/2010/main" val="1647167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39</a:t>
            </a:fld>
            <a:endParaRPr lang="en-AU"/>
          </a:p>
        </p:txBody>
      </p:sp>
    </p:spTree>
    <p:extLst>
      <p:ext uri="{BB962C8B-B14F-4D97-AF65-F5344CB8AC3E}">
        <p14:creationId xmlns:p14="http://schemas.microsoft.com/office/powerpoint/2010/main" val="80565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4</a:t>
            </a:fld>
            <a:endParaRPr lang="en-AU"/>
          </a:p>
        </p:txBody>
      </p:sp>
    </p:spTree>
    <p:extLst>
      <p:ext uri="{BB962C8B-B14F-4D97-AF65-F5344CB8AC3E}">
        <p14:creationId xmlns:p14="http://schemas.microsoft.com/office/powerpoint/2010/main" val="3754138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40</a:t>
            </a:fld>
            <a:endParaRPr lang="en-AU"/>
          </a:p>
        </p:txBody>
      </p:sp>
    </p:spTree>
    <p:extLst>
      <p:ext uri="{BB962C8B-B14F-4D97-AF65-F5344CB8AC3E}">
        <p14:creationId xmlns:p14="http://schemas.microsoft.com/office/powerpoint/2010/main" val="834333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41</a:t>
            </a:fld>
            <a:endParaRPr lang="en-AU"/>
          </a:p>
        </p:txBody>
      </p:sp>
    </p:spTree>
    <p:extLst>
      <p:ext uri="{BB962C8B-B14F-4D97-AF65-F5344CB8AC3E}">
        <p14:creationId xmlns:p14="http://schemas.microsoft.com/office/powerpoint/2010/main" val="2683272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42</a:t>
            </a:fld>
            <a:endParaRPr lang="en-AU"/>
          </a:p>
        </p:txBody>
      </p:sp>
    </p:spTree>
    <p:extLst>
      <p:ext uri="{BB962C8B-B14F-4D97-AF65-F5344CB8AC3E}">
        <p14:creationId xmlns:p14="http://schemas.microsoft.com/office/powerpoint/2010/main" val="148997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5</a:t>
            </a:fld>
            <a:endParaRPr lang="en-AU"/>
          </a:p>
        </p:txBody>
      </p:sp>
    </p:spTree>
    <p:extLst>
      <p:ext uri="{BB962C8B-B14F-4D97-AF65-F5344CB8AC3E}">
        <p14:creationId xmlns:p14="http://schemas.microsoft.com/office/powerpoint/2010/main" val="314957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6</a:t>
            </a:fld>
            <a:endParaRPr lang="en-AU"/>
          </a:p>
        </p:txBody>
      </p:sp>
    </p:spTree>
    <p:extLst>
      <p:ext uri="{BB962C8B-B14F-4D97-AF65-F5344CB8AC3E}">
        <p14:creationId xmlns:p14="http://schemas.microsoft.com/office/powerpoint/2010/main" val="381121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7</a:t>
            </a:fld>
            <a:endParaRPr lang="en-AU"/>
          </a:p>
        </p:txBody>
      </p:sp>
    </p:spTree>
    <p:extLst>
      <p:ext uri="{BB962C8B-B14F-4D97-AF65-F5344CB8AC3E}">
        <p14:creationId xmlns:p14="http://schemas.microsoft.com/office/powerpoint/2010/main" val="296319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8</a:t>
            </a:fld>
            <a:endParaRPr lang="en-AU"/>
          </a:p>
        </p:txBody>
      </p:sp>
    </p:spTree>
    <p:extLst>
      <p:ext uri="{BB962C8B-B14F-4D97-AF65-F5344CB8AC3E}">
        <p14:creationId xmlns:p14="http://schemas.microsoft.com/office/powerpoint/2010/main" val="365167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A67C60-0762-4D4B-9985-11982A81BCEF}" type="slidenum">
              <a:rPr lang="en-AU" smtClean="0"/>
              <a:t>9</a:t>
            </a:fld>
            <a:endParaRPr lang="en-AU"/>
          </a:p>
        </p:txBody>
      </p:sp>
    </p:spTree>
    <p:extLst>
      <p:ext uri="{BB962C8B-B14F-4D97-AF65-F5344CB8AC3E}">
        <p14:creationId xmlns:p14="http://schemas.microsoft.com/office/powerpoint/2010/main" val="1833029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5392"/>
                </a:solidFill>
              </a:defRPr>
            </a:lvl1pPr>
          </a:lstStyle>
          <a:p>
            <a:r>
              <a:rPr lang="en-US" dirty="0"/>
              <a:t>Click to edit Master title style</a:t>
            </a:r>
          </a:p>
        </p:txBody>
      </p:sp>
      <p:sp>
        <p:nvSpPr>
          <p:cNvPr id="3" name="Subtitle 2"/>
          <p:cNvSpPr>
            <a:spLocks noGrp="1"/>
          </p:cNvSpPr>
          <p:nvPr>
            <p:ph type="subTitle" idx="1"/>
          </p:nvPr>
        </p:nvSpPr>
        <p:spPr>
          <a:xfrm>
            <a:off x="1524000" y="3810742"/>
            <a:ext cx="9144000" cy="1655762"/>
          </a:xfrm>
        </p:spPr>
        <p:txBody>
          <a:bodyPr>
            <a:normAutofit/>
          </a:bodyPr>
          <a:lstStyle>
            <a:lvl1pPr marL="0" indent="0" algn="ctr">
              <a:buNone/>
              <a:defRPr sz="3000">
                <a:solidFill>
                  <a:srgbClr val="00539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94E8648-D54C-491B-80D4-38C973562EA1}" type="datetimeFigureOut">
              <a:rPr lang="en-AU" smtClean="0"/>
              <a:t>28/07/2025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04CCCB-5297-4A18-9340-A89ADF2BE8DA}" type="slidenum">
              <a:rPr lang="en-AU" smtClean="0"/>
              <a:t>‹#›</a:t>
            </a:fld>
            <a:endParaRPr lang="en-AU"/>
          </a:p>
        </p:txBody>
      </p:sp>
      <p:sp>
        <p:nvSpPr>
          <p:cNvPr id="8" name="TextBox 7"/>
          <p:cNvSpPr txBox="1"/>
          <p:nvPr userDrawn="1"/>
        </p:nvSpPr>
        <p:spPr>
          <a:xfrm>
            <a:off x="0" y="5896303"/>
            <a:ext cx="12192000" cy="972000"/>
          </a:xfrm>
          <a:prstGeom prst="rect">
            <a:avLst/>
          </a:prstGeom>
          <a:gradFill flip="none" rotWithShape="1">
            <a:gsLst>
              <a:gs pos="0">
                <a:srgbClr val="2C8CCE">
                  <a:shade val="30000"/>
                  <a:satMod val="115000"/>
                </a:srgbClr>
              </a:gs>
              <a:gs pos="50000">
                <a:srgbClr val="2C8CCE">
                  <a:shade val="67500"/>
                  <a:satMod val="115000"/>
                </a:srgbClr>
              </a:gs>
              <a:gs pos="100000">
                <a:srgbClr val="2C8CCE">
                  <a:shade val="100000"/>
                  <a:satMod val="115000"/>
                </a:srgbClr>
              </a:gs>
            </a:gsLst>
            <a:lin ang="5400000" scaled="1"/>
            <a:tileRect/>
          </a:gradFill>
        </p:spPr>
        <p:txBody>
          <a:bodyPr wrap="square" rtlCol="0">
            <a:spAutoFit/>
          </a:bodyPr>
          <a:lstStyle/>
          <a:p>
            <a:endParaRPr lang="en-AU" sz="18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6900" y="134938"/>
            <a:ext cx="2362200" cy="2181225"/>
          </a:xfrm>
          <a:prstGeom prst="rect">
            <a:avLst/>
          </a:prstGeom>
        </p:spPr>
      </p:pic>
    </p:spTree>
    <p:extLst>
      <p:ext uri="{BB962C8B-B14F-4D97-AF65-F5344CB8AC3E}">
        <p14:creationId xmlns:p14="http://schemas.microsoft.com/office/powerpoint/2010/main" val="4939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userDrawn="1"/>
        </p:nvSpPr>
        <p:spPr>
          <a:xfrm>
            <a:off x="-12001" y="0"/>
            <a:ext cx="12204001" cy="1188000"/>
          </a:xfrm>
          <a:prstGeom prst="rect">
            <a:avLst/>
          </a:prstGeom>
          <a:gradFill flip="none" rotWithShape="1">
            <a:gsLst>
              <a:gs pos="0">
                <a:srgbClr val="2C8CCE">
                  <a:shade val="30000"/>
                  <a:satMod val="115000"/>
                </a:srgbClr>
              </a:gs>
              <a:gs pos="50000">
                <a:srgbClr val="2C8CCE">
                  <a:shade val="67500"/>
                  <a:satMod val="115000"/>
                </a:srgbClr>
              </a:gs>
              <a:gs pos="100000">
                <a:srgbClr val="2C8CCE">
                  <a:shade val="100000"/>
                  <a:satMod val="115000"/>
                </a:srgbClr>
              </a:gs>
            </a:gsLst>
            <a:lin ang="5400000" scaled="1"/>
            <a:tileRect/>
          </a:gradFill>
        </p:spPr>
        <p:txBody>
          <a:bodyPr wrap="square" rtlCol="0">
            <a:spAutoFit/>
          </a:bodyPr>
          <a:lstStyle/>
          <a:p>
            <a:endParaRPr lang="en-AU" sz="1800" dirty="0"/>
          </a:p>
        </p:txBody>
      </p:sp>
      <p:sp>
        <p:nvSpPr>
          <p:cNvPr id="2" name="Title 1"/>
          <p:cNvSpPr>
            <a:spLocks noGrp="1"/>
          </p:cNvSpPr>
          <p:nvPr>
            <p:ph type="title"/>
          </p:nvPr>
        </p:nvSpPr>
        <p:spPr>
          <a:xfrm>
            <a:off x="832199" y="81018"/>
            <a:ext cx="10515600" cy="1028812"/>
          </a:xfrm>
        </p:spPr>
        <p:txBody>
          <a:bodyPr>
            <a:normAutofit/>
          </a:bodyPr>
          <a:lstStyle>
            <a:lvl1pPr>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2199" y="1430246"/>
            <a:ext cx="10515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endParaRPr lang="en-AU" dirty="0"/>
          </a:p>
        </p:txBody>
      </p:sp>
      <p:sp>
        <p:nvSpPr>
          <p:cNvPr id="7" name="TextBox 6"/>
          <p:cNvSpPr txBox="1"/>
          <p:nvPr userDrawn="1"/>
        </p:nvSpPr>
        <p:spPr>
          <a:xfrm>
            <a:off x="1225104" y="6102000"/>
            <a:ext cx="10966896" cy="756000"/>
          </a:xfrm>
          <a:prstGeom prst="rect">
            <a:avLst/>
          </a:prstGeom>
          <a:gradFill flip="none" rotWithShape="1">
            <a:gsLst>
              <a:gs pos="0">
                <a:srgbClr val="2C8CCE">
                  <a:shade val="30000"/>
                  <a:satMod val="115000"/>
                </a:srgbClr>
              </a:gs>
              <a:gs pos="50000">
                <a:srgbClr val="2C8CCE">
                  <a:shade val="67500"/>
                  <a:satMod val="115000"/>
                </a:srgbClr>
              </a:gs>
              <a:gs pos="100000">
                <a:srgbClr val="2C8CCE">
                  <a:shade val="100000"/>
                  <a:satMod val="115000"/>
                </a:srgbClr>
              </a:gs>
            </a:gsLst>
            <a:lin ang="5400000" scaled="1"/>
            <a:tileRect/>
          </a:gradFill>
        </p:spPr>
        <p:txBody>
          <a:bodyPr wrap="square" rtlCol="0">
            <a:spAutoFit/>
          </a:bodyPr>
          <a:lstStyle/>
          <a:p>
            <a:endParaRPr lang="en-AU" sz="18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95" y="6051884"/>
            <a:ext cx="1192909" cy="756000"/>
          </a:xfrm>
          <a:prstGeom prst="rect">
            <a:avLst/>
          </a:prstGeom>
        </p:spPr>
      </p:pic>
      <p:sp>
        <p:nvSpPr>
          <p:cNvPr id="11" name="Footer Placeholder 3"/>
          <p:cNvSpPr txBox="1">
            <a:spLocks/>
          </p:cNvSpPr>
          <p:nvPr userDrawn="1"/>
        </p:nvSpPr>
        <p:spPr>
          <a:xfrm>
            <a:off x="1280601" y="6394632"/>
            <a:ext cx="330430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600" dirty="0">
                <a:solidFill>
                  <a:schemeClr val="bg1"/>
                </a:solidFill>
              </a:rPr>
              <a:t>Centre for Universal Design Australia</a:t>
            </a:r>
          </a:p>
        </p:txBody>
      </p:sp>
    </p:spTree>
    <p:extLst>
      <p:ext uri="{BB962C8B-B14F-4D97-AF65-F5344CB8AC3E}">
        <p14:creationId xmlns:p14="http://schemas.microsoft.com/office/powerpoint/2010/main" val="1792704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Don’t use this slide – see next two.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4CCCB-5297-4A18-9340-A89ADF2BE8DA}" type="slidenum">
              <a:rPr lang="en-AU" smtClean="0"/>
              <a:t>‹#›</a:t>
            </a:fld>
            <a:endParaRPr lang="en-AU"/>
          </a:p>
        </p:txBody>
      </p:sp>
    </p:spTree>
    <p:extLst>
      <p:ext uri="{BB962C8B-B14F-4D97-AF65-F5344CB8AC3E}">
        <p14:creationId xmlns:p14="http://schemas.microsoft.com/office/powerpoint/2010/main" val="119912522"/>
      </p:ext>
    </p:extLst>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video" Target="https://www.youtube.com/embed/3ETzyCfrQ7Y?feature=oembed" TargetMode="External"/><Relationship Id="rId7" Type="http://schemas.openxmlformats.org/officeDocument/2006/relationships/image" Target="../media/image13.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2.png"/><Relationship Id="rId4" Type="http://schemas.openxmlformats.org/officeDocument/2006/relationships/hyperlink" Target="https://youtu.be/EKvak0MrVhg"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32.png"/><Relationship Id="rId4" Type="http://schemas.openxmlformats.org/officeDocument/2006/relationships/hyperlink" Target="https://youtu.be/ppNYZq-hYTw"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1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41.png"/><Relationship Id="rId4" Type="http://schemas.openxmlformats.org/officeDocument/2006/relationships/hyperlink" Target="http://www.inclusivedesigntoolkit.com/UCdex/dex.html#nogo"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43.jpeg"/><Relationship Id="rId4" Type="http://schemas.openxmlformats.org/officeDocument/2006/relationships/hyperlink" Target="https://youtu.be/TAzkrXTGEOM"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44.png"/><Relationship Id="rId4" Type="http://schemas.openxmlformats.org/officeDocument/2006/relationships/hyperlink" Target="https://youtu.be/jTaV7xdoJSU"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46.png"/><Relationship Id="rId4" Type="http://schemas.openxmlformats.org/officeDocument/2006/relationships/hyperlink" Target="https://youtu.be/u7tw-b5Bxy4"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16.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hyperlink" Target="mailto:udaustralia@gmail.com" TargetMode="External"/><Relationship Id="rId4" Type="http://schemas.openxmlformats.org/officeDocument/2006/relationships/image" Target="../media/image4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4046" y="2497015"/>
            <a:ext cx="10163908" cy="1160585"/>
          </a:xfrm>
        </p:spPr>
        <p:txBody>
          <a:bodyPr>
            <a:normAutofit/>
          </a:bodyPr>
          <a:lstStyle/>
          <a:p>
            <a:r>
              <a:rPr lang="en-AU" sz="5000" dirty="0">
                <a:latin typeface="+mn-lt"/>
              </a:rPr>
              <a:t>Introduction to Universal Design</a:t>
            </a:r>
          </a:p>
        </p:txBody>
      </p:sp>
      <p:sp>
        <p:nvSpPr>
          <p:cNvPr id="3" name="Subtitle 2"/>
          <p:cNvSpPr>
            <a:spLocks noGrp="1"/>
          </p:cNvSpPr>
          <p:nvPr>
            <p:ph type="subTitle" idx="1"/>
          </p:nvPr>
        </p:nvSpPr>
        <p:spPr>
          <a:xfrm>
            <a:off x="2667000" y="3962400"/>
            <a:ext cx="6858000" cy="544890"/>
          </a:xfrm>
        </p:spPr>
        <p:txBody>
          <a:bodyPr/>
          <a:lstStyle/>
          <a:p>
            <a:r>
              <a:rPr lang="en-AU" dirty="0"/>
              <a:t>An overview of the concepts in 3 modules</a:t>
            </a:r>
          </a:p>
        </p:txBody>
      </p:sp>
    </p:spTree>
    <p:custDataLst>
      <p:tags r:id="rId1"/>
    </p:custDataLst>
    <p:extLst>
      <p:ext uri="{BB962C8B-B14F-4D97-AF65-F5344CB8AC3E}">
        <p14:creationId xmlns:p14="http://schemas.microsoft.com/office/powerpoint/2010/main" val="120924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A060-A1AF-C2B5-E7B4-118534291529}"/>
              </a:ext>
            </a:extLst>
          </p:cNvPr>
          <p:cNvSpPr>
            <a:spLocks noGrp="1"/>
          </p:cNvSpPr>
          <p:nvPr>
            <p:ph type="title"/>
          </p:nvPr>
        </p:nvSpPr>
        <p:spPr/>
        <p:txBody>
          <a:bodyPr/>
          <a:lstStyle/>
          <a:p>
            <a:r>
              <a:rPr lang="en-AU" dirty="0"/>
              <a:t>A new definition</a:t>
            </a:r>
          </a:p>
        </p:txBody>
      </p:sp>
      <p:sp>
        <p:nvSpPr>
          <p:cNvPr id="3" name="Content Placeholder 2">
            <a:extLst>
              <a:ext uri="{FF2B5EF4-FFF2-40B4-BE49-F238E27FC236}">
                <a16:creationId xmlns:a16="http://schemas.microsoft.com/office/drawing/2014/main" id="{34CF7D67-9BCA-335F-3AB1-CA605014FF85}"/>
              </a:ext>
            </a:extLst>
          </p:cNvPr>
          <p:cNvSpPr>
            <a:spLocks noGrp="1"/>
          </p:cNvSpPr>
          <p:nvPr>
            <p:ph idx="1"/>
          </p:nvPr>
        </p:nvSpPr>
        <p:spPr>
          <a:xfrm>
            <a:off x="832199" y="2014214"/>
            <a:ext cx="5440014" cy="2398804"/>
          </a:xfrm>
        </p:spPr>
        <p:txBody>
          <a:bodyPr>
            <a:normAutofit/>
          </a:bodyPr>
          <a:lstStyle/>
          <a:p>
            <a:pPr marL="0" indent="0">
              <a:lnSpc>
                <a:spcPct val="100000"/>
              </a:lnSpc>
              <a:buNone/>
            </a:pPr>
            <a:r>
              <a:rPr lang="en-US" sz="2200" dirty="0"/>
              <a:t>"Universal design is a process that enables and empowers a diverse population by improving human performance, health and wellness, and social participation" </a:t>
            </a:r>
            <a:endParaRPr lang="en-AU" sz="2200" dirty="0"/>
          </a:p>
        </p:txBody>
      </p:sp>
      <p:sp>
        <p:nvSpPr>
          <p:cNvPr id="5" name="TextBox 4">
            <a:extLst>
              <a:ext uri="{FF2B5EF4-FFF2-40B4-BE49-F238E27FC236}">
                <a16:creationId xmlns:a16="http://schemas.microsoft.com/office/drawing/2014/main" id="{E7EF614F-12E9-8350-6F94-6803538083C9}"/>
              </a:ext>
            </a:extLst>
          </p:cNvPr>
          <p:cNvSpPr txBox="1"/>
          <p:nvPr/>
        </p:nvSpPr>
        <p:spPr>
          <a:xfrm>
            <a:off x="832199" y="3644384"/>
            <a:ext cx="6100762" cy="369332"/>
          </a:xfrm>
          <a:prstGeom prst="rect">
            <a:avLst/>
          </a:prstGeom>
          <a:noFill/>
        </p:spPr>
        <p:txBody>
          <a:bodyPr wrap="square">
            <a:spAutoFit/>
          </a:bodyPr>
          <a:lstStyle/>
          <a:p>
            <a:r>
              <a:rPr lang="en-AU" i="1" dirty="0"/>
              <a:t>Steinfeld &amp; Maisel, 2012</a:t>
            </a:r>
            <a:endParaRPr lang="en-AU" dirty="0"/>
          </a:p>
        </p:txBody>
      </p:sp>
      <p:pic>
        <p:nvPicPr>
          <p:cNvPr id="6" name="Picture 5" descr="An assistance dog is standing on the edge of a swimming pool looking down at a man in the water wearing an orange swim cap. ">
            <a:extLst>
              <a:ext uri="{FF2B5EF4-FFF2-40B4-BE49-F238E27FC236}">
                <a16:creationId xmlns:a16="http://schemas.microsoft.com/office/drawing/2014/main" id="{99A53229-2DB9-0C02-E328-AD7A83208851}"/>
              </a:ext>
            </a:extLst>
          </p:cNvPr>
          <p:cNvPicPr>
            <a:picLocks noChangeAspect="1"/>
          </p:cNvPicPr>
          <p:nvPr/>
        </p:nvPicPr>
        <p:blipFill>
          <a:blip r:embed="rId4"/>
          <a:stretch>
            <a:fillRect/>
          </a:stretch>
        </p:blipFill>
        <p:spPr>
          <a:xfrm>
            <a:off x="6857971" y="1760855"/>
            <a:ext cx="4868030" cy="3171826"/>
          </a:xfrm>
          <a:prstGeom prst="rect">
            <a:avLst/>
          </a:prstGeom>
        </p:spPr>
      </p:pic>
      <p:sp>
        <p:nvSpPr>
          <p:cNvPr id="8" name="TextBox 7">
            <a:extLst>
              <a:ext uri="{FF2B5EF4-FFF2-40B4-BE49-F238E27FC236}">
                <a16:creationId xmlns:a16="http://schemas.microsoft.com/office/drawing/2014/main" id="{9F00522B-1C26-E797-2657-009B67E784A3}"/>
              </a:ext>
            </a:extLst>
          </p:cNvPr>
          <p:cNvSpPr txBox="1"/>
          <p:nvPr/>
        </p:nvSpPr>
        <p:spPr>
          <a:xfrm>
            <a:off x="832199" y="4547961"/>
            <a:ext cx="5815496" cy="769441"/>
          </a:xfrm>
          <a:prstGeom prst="rect">
            <a:avLst/>
          </a:prstGeom>
          <a:noFill/>
        </p:spPr>
        <p:txBody>
          <a:bodyPr wrap="square">
            <a:spAutoFit/>
          </a:bodyPr>
          <a:lstStyle/>
          <a:p>
            <a:r>
              <a:rPr lang="en-US" sz="2200" dirty="0"/>
              <a:t>The focus is on people and measurable outcomes rather than building design and designers.</a:t>
            </a:r>
            <a:endParaRPr lang="en-AU" sz="2200" dirty="0"/>
          </a:p>
        </p:txBody>
      </p:sp>
    </p:spTree>
    <p:custDataLst>
      <p:tags r:id="rId1"/>
    </p:custDataLst>
    <p:extLst>
      <p:ext uri="{BB962C8B-B14F-4D97-AF65-F5344CB8AC3E}">
        <p14:creationId xmlns:p14="http://schemas.microsoft.com/office/powerpoint/2010/main" val="260968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94A7C-E15A-6C95-F7A6-C002067356CF}"/>
              </a:ext>
            </a:extLst>
          </p:cNvPr>
          <p:cNvSpPr>
            <a:spLocks noGrp="1"/>
          </p:cNvSpPr>
          <p:nvPr>
            <p:ph type="title"/>
          </p:nvPr>
        </p:nvSpPr>
        <p:spPr/>
        <p:txBody>
          <a:bodyPr/>
          <a:lstStyle/>
          <a:p>
            <a:r>
              <a:rPr lang="en-AU" dirty="0"/>
              <a:t>8 goals of universal design – an overview</a:t>
            </a:r>
          </a:p>
        </p:txBody>
      </p:sp>
      <p:sp>
        <p:nvSpPr>
          <p:cNvPr id="3" name="TextBox 2">
            <a:extLst>
              <a:ext uri="{FF2B5EF4-FFF2-40B4-BE49-F238E27FC236}">
                <a16:creationId xmlns:a16="http://schemas.microsoft.com/office/drawing/2014/main" id="{8CFE992E-1AB3-E62B-FBF2-F6BB45B862B7}"/>
              </a:ext>
            </a:extLst>
          </p:cNvPr>
          <p:cNvSpPr txBox="1"/>
          <p:nvPr/>
        </p:nvSpPr>
        <p:spPr>
          <a:xfrm>
            <a:off x="8773547" y="1565988"/>
            <a:ext cx="3418453" cy="1938992"/>
          </a:xfrm>
          <a:prstGeom prst="rect">
            <a:avLst/>
          </a:prstGeom>
          <a:noFill/>
        </p:spPr>
        <p:txBody>
          <a:bodyPr wrap="square" rtlCol="0">
            <a:spAutoFit/>
          </a:bodyPr>
          <a:lstStyle/>
          <a:p>
            <a:r>
              <a:rPr lang="en-AU" sz="2000" dirty="0"/>
              <a:t>This video gives an overview of the 8 goals of universal design. This concludes Module One. Complete the short quiz on the next slide to continue to Module Two.</a:t>
            </a:r>
          </a:p>
        </p:txBody>
      </p:sp>
      <p:grpSp>
        <p:nvGrpSpPr>
          <p:cNvPr id="10" name="Group 9">
            <a:extLst>
              <a:ext uri="{FF2B5EF4-FFF2-40B4-BE49-F238E27FC236}">
                <a16:creationId xmlns:a16="http://schemas.microsoft.com/office/drawing/2014/main" id="{F13D3C65-23EA-C3B8-176A-2C76C0FE3D34}"/>
              </a:ext>
            </a:extLst>
          </p:cNvPr>
          <p:cNvGrpSpPr/>
          <p:nvPr>
            <p:custDataLst>
              <p:tags r:id="rId2"/>
            </p:custDataLst>
          </p:nvPr>
        </p:nvGrpSpPr>
        <p:grpSpPr>
          <a:xfrm>
            <a:off x="444500" y="1565988"/>
            <a:ext cx="8216900" cy="4212452"/>
            <a:chOff x="1524000" y="857250"/>
            <a:chExt cx="9144000" cy="5143500"/>
          </a:xfrm>
        </p:grpSpPr>
        <p:pic>
          <p:nvPicPr>
            <p:cNvPr id="7" name="3ETzyCfrQ7Y1578408171" title="8 goals of Universal Design">
              <a:hlinkClick r:id="" action="ppaction://media"/>
              <a:extLst>
                <a:ext uri="{FF2B5EF4-FFF2-40B4-BE49-F238E27FC236}">
                  <a16:creationId xmlns:a16="http://schemas.microsoft.com/office/drawing/2014/main" id="{A1E382C4-F485-E8A3-1409-CDFADC8DC742}"/>
                </a:ext>
              </a:extLst>
            </p:cNvPr>
            <p:cNvPicPr>
              <a:picLocks noRot="1" noChangeAspect="1"/>
            </p:cNvPicPr>
            <p:nvPr>
              <a:videoFile r:link="rId3"/>
              <p:custDataLst>
                <p:tags r:id="rId4"/>
              </p:custDataLst>
            </p:nvPr>
          </p:nvPicPr>
          <p:blipFill>
            <a:blip r:embed="rId7"/>
            <a:stretch>
              <a:fillRect/>
            </a:stretch>
          </p:blipFill>
          <p:spPr>
            <a:xfrm>
              <a:off x="1524000" y="857250"/>
              <a:ext cx="9103540" cy="5143500"/>
            </a:xfrm>
            <a:prstGeom prst="rect">
              <a:avLst/>
            </a:prstGeom>
          </p:spPr>
        </p:pic>
        <p:pic>
          <p:nvPicPr>
            <p:cNvPr id="9" name="3ETzyCfrQ7Y1578408171_pic">
              <a:extLst>
                <a:ext uri="{FF2B5EF4-FFF2-40B4-BE49-F238E27FC236}">
                  <a16:creationId xmlns:a16="http://schemas.microsoft.com/office/drawing/2014/main" id="{CFCB6F97-2BD7-69B1-1848-0D838D90E0E3}"/>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grpSp>
    </p:spTree>
    <p:custDataLst>
      <p:tags r:id="rId1"/>
    </p:custDataLst>
    <p:extLst>
      <p:ext uri="{BB962C8B-B14F-4D97-AF65-F5344CB8AC3E}">
        <p14:creationId xmlns:p14="http://schemas.microsoft.com/office/powerpoint/2010/main" val="1726784885"/>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PRING_QUIZ_SHAPE0">
            <a:extLst>
              <a:ext uri="{FF2B5EF4-FFF2-40B4-BE49-F238E27FC236}">
                <a16:creationId xmlns:a16="http://schemas.microsoft.com/office/drawing/2014/main" id="{790F9B5E-0679-5E2F-4CE8-792C2B7AFD91}"/>
              </a:ext>
            </a:extLst>
          </p:cNvPr>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ISPRING_QUIZ_SHAPE1">
            <a:extLst>
              <a:ext uri="{FF2B5EF4-FFF2-40B4-BE49-F238E27FC236}">
                <a16:creationId xmlns:a16="http://schemas.microsoft.com/office/drawing/2014/main" id="{14F51F39-3568-F3BD-6B80-02727464F1F2}"/>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30" name="ISPRING_QUIZ_SHAPE2">
            <a:extLst>
              <a:ext uri="{FF2B5EF4-FFF2-40B4-BE49-F238E27FC236}">
                <a16:creationId xmlns:a16="http://schemas.microsoft.com/office/drawing/2014/main" id="{181248EC-F98C-56B4-F575-9319E0752D86}"/>
              </a:ext>
            </a:extLst>
          </p:cNvPr>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AU" sz="3000">
                <a:solidFill>
                  <a:srgbClr val="343944"/>
                </a:solidFill>
                <a:effectLst/>
                <a:latin typeface="Segoe UI" panose="020B0502040204020203" pitchFamily="34" charset="0"/>
              </a:rPr>
              <a:t>   Quiz</a:t>
            </a:r>
          </a:p>
        </p:txBody>
      </p:sp>
      <p:pic>
        <p:nvPicPr>
          <p:cNvPr id="32" name="ISPRING_QUIZ_SHAPE3">
            <a:extLst>
              <a:ext uri="{FF2B5EF4-FFF2-40B4-BE49-F238E27FC236}">
                <a16:creationId xmlns:a16="http://schemas.microsoft.com/office/drawing/2014/main" id="{A6443C70-8966-71BC-D36E-639F56DF6791}"/>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33" name="ISPRING_QUIZ_SHAPE4">
            <a:extLst>
              <a:ext uri="{FF2B5EF4-FFF2-40B4-BE49-F238E27FC236}">
                <a16:creationId xmlns:a16="http://schemas.microsoft.com/office/drawing/2014/main" id="{3A8054CC-015C-E720-66DA-ED4670512EDE}"/>
              </a:ext>
            </a:extLst>
          </p:cNvPr>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a:solidFill>
                  <a:srgbClr val="343944"/>
                </a:solidFill>
                <a:effectLst/>
                <a:latin typeface="Segoe UI" panose="020B0502040204020203" pitchFamily="34" charset="0"/>
              </a:rPr>
              <a:t>Click the </a:t>
            </a:r>
            <a:r>
              <a:rPr lang="en-US" sz="2200" b="1">
                <a:solidFill>
                  <a:srgbClr val="343944"/>
                </a:solidFill>
                <a:effectLst/>
                <a:latin typeface="Segoe UI Semibold" panose="020B0702040204020203" pitchFamily="34" charset="0"/>
              </a:rPr>
              <a:t>Quiz</a:t>
            </a:r>
            <a:r>
              <a:rPr lang="en-US" sz="2200">
                <a:solidFill>
                  <a:srgbClr val="343944"/>
                </a:solidFill>
                <a:effectLst/>
                <a:latin typeface="Segoe UI" panose="020B0502040204020203" pitchFamily="34" charset="0"/>
              </a:rPr>
              <a:t> button to edit this object</a:t>
            </a:r>
            <a:endParaRPr lang="en-AU"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791082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E0E7-AE80-1F05-EB73-5E8ECE1814EE}"/>
              </a:ext>
            </a:extLst>
          </p:cNvPr>
          <p:cNvSpPr>
            <a:spLocks noGrp="1"/>
          </p:cNvSpPr>
          <p:nvPr>
            <p:ph type="title"/>
          </p:nvPr>
        </p:nvSpPr>
        <p:spPr/>
        <p:txBody>
          <a:bodyPr/>
          <a:lstStyle/>
          <a:p>
            <a:r>
              <a:rPr lang="en-AU" dirty="0"/>
              <a:t>Module 2</a:t>
            </a:r>
          </a:p>
        </p:txBody>
      </p:sp>
      <p:sp>
        <p:nvSpPr>
          <p:cNvPr id="3" name="Content Placeholder 2">
            <a:extLst>
              <a:ext uri="{FF2B5EF4-FFF2-40B4-BE49-F238E27FC236}">
                <a16:creationId xmlns:a16="http://schemas.microsoft.com/office/drawing/2014/main" id="{71369E58-2715-1493-216C-672DCDACEB12}"/>
              </a:ext>
            </a:extLst>
          </p:cNvPr>
          <p:cNvSpPr>
            <a:spLocks noGrp="1"/>
          </p:cNvSpPr>
          <p:nvPr>
            <p:ph idx="1"/>
          </p:nvPr>
        </p:nvSpPr>
        <p:spPr>
          <a:xfrm>
            <a:off x="832199" y="1879568"/>
            <a:ext cx="4486275" cy="2723300"/>
          </a:xfrm>
        </p:spPr>
        <p:txBody>
          <a:bodyPr>
            <a:normAutofit/>
          </a:bodyPr>
          <a:lstStyle/>
          <a:p>
            <a:pPr marL="0" indent="0">
              <a:lnSpc>
                <a:spcPct val="100000"/>
              </a:lnSpc>
              <a:spcAft>
                <a:spcPts val="600"/>
              </a:spcAft>
              <a:buNone/>
            </a:pPr>
            <a:r>
              <a:rPr lang="en-US" sz="2200" b="0" i="0" dirty="0">
                <a:solidFill>
                  <a:srgbClr val="2C3338"/>
                </a:solidFill>
                <a:effectLst/>
              </a:rPr>
              <a:t>Module two discusses diversity and stereotypes and their role in understanding and implementing universal design.</a:t>
            </a:r>
            <a:endParaRPr lang="en-AU" sz="2200" dirty="0"/>
          </a:p>
        </p:txBody>
      </p:sp>
      <p:pic>
        <p:nvPicPr>
          <p:cNvPr id="4" name="Picture 3" descr="The Sesame Street characters are standing on the grey stone steps of an offical building like a town hall or museum. ">
            <a:extLst>
              <a:ext uri="{FF2B5EF4-FFF2-40B4-BE49-F238E27FC236}">
                <a16:creationId xmlns:a16="http://schemas.microsoft.com/office/drawing/2014/main" id="{B22CE910-2C3E-2199-4743-40345C7E7280}"/>
              </a:ext>
            </a:extLst>
          </p:cNvPr>
          <p:cNvPicPr>
            <a:picLocks noChangeAspect="1"/>
          </p:cNvPicPr>
          <p:nvPr/>
        </p:nvPicPr>
        <p:blipFill>
          <a:blip r:embed="rId4"/>
          <a:stretch>
            <a:fillRect/>
          </a:stretch>
        </p:blipFill>
        <p:spPr>
          <a:xfrm>
            <a:off x="5920902" y="1775702"/>
            <a:ext cx="5347534" cy="3493722"/>
          </a:xfrm>
          <a:prstGeom prst="rect">
            <a:avLst/>
          </a:prstGeom>
        </p:spPr>
      </p:pic>
    </p:spTree>
    <p:custDataLst>
      <p:tags r:id="rId1"/>
    </p:custDataLst>
    <p:extLst>
      <p:ext uri="{BB962C8B-B14F-4D97-AF65-F5344CB8AC3E}">
        <p14:creationId xmlns:p14="http://schemas.microsoft.com/office/powerpoint/2010/main" val="400434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00F9-9B4D-1025-33C4-E0F40417F04E}"/>
              </a:ext>
            </a:extLst>
          </p:cNvPr>
          <p:cNvSpPr>
            <a:spLocks noGrp="1"/>
          </p:cNvSpPr>
          <p:nvPr>
            <p:ph type="title"/>
          </p:nvPr>
        </p:nvSpPr>
        <p:spPr/>
        <p:txBody>
          <a:bodyPr/>
          <a:lstStyle/>
          <a:p>
            <a:r>
              <a:rPr lang="en-AU" dirty="0"/>
              <a:t>Diversity – same but different</a:t>
            </a:r>
          </a:p>
        </p:txBody>
      </p:sp>
      <p:sp>
        <p:nvSpPr>
          <p:cNvPr id="3" name="Content Placeholder 2">
            <a:extLst>
              <a:ext uri="{FF2B5EF4-FFF2-40B4-BE49-F238E27FC236}">
                <a16:creationId xmlns:a16="http://schemas.microsoft.com/office/drawing/2014/main" id="{9864DEAC-F1F7-F173-4AED-375C924ED115}"/>
              </a:ext>
            </a:extLst>
          </p:cNvPr>
          <p:cNvSpPr>
            <a:spLocks noGrp="1"/>
          </p:cNvSpPr>
          <p:nvPr>
            <p:ph idx="1"/>
          </p:nvPr>
        </p:nvSpPr>
        <p:spPr>
          <a:xfrm>
            <a:off x="703611" y="1901733"/>
            <a:ext cx="5597177" cy="3656104"/>
          </a:xfrm>
        </p:spPr>
        <p:txBody>
          <a:bodyPr>
            <a:normAutofit/>
          </a:bodyPr>
          <a:lstStyle/>
          <a:p>
            <a:pPr marL="0" indent="0">
              <a:buNone/>
            </a:pPr>
            <a:r>
              <a:rPr lang="en-AU" sz="2200" dirty="0"/>
              <a:t>We are all people, but we’re also individuals.</a:t>
            </a:r>
          </a:p>
          <a:p>
            <a:pPr marL="0" indent="0" algn="l" fontAlgn="base">
              <a:buNone/>
            </a:pPr>
            <a:r>
              <a:rPr lang="en-US" sz="2200" b="0" i="0" dirty="0">
                <a:solidFill>
                  <a:srgbClr val="1E1E1E"/>
                </a:solidFill>
                <a:effectLst/>
              </a:rPr>
              <a:t>As humans we have the same basic needs.</a:t>
            </a:r>
          </a:p>
          <a:p>
            <a:pPr marL="0" indent="0" algn="l" fontAlgn="base">
              <a:buNone/>
            </a:pPr>
            <a:r>
              <a:rPr lang="en-US" sz="2200" b="0" i="0" dirty="0">
                <a:solidFill>
                  <a:srgbClr val="1E1E1E"/>
                </a:solidFill>
                <a:effectLst/>
              </a:rPr>
              <a:t>Maslow explained human needs in a pyramid diagram.</a:t>
            </a:r>
          </a:p>
          <a:p>
            <a:pPr marL="0" indent="0" algn="l" fontAlgn="base">
              <a:buNone/>
            </a:pPr>
            <a:r>
              <a:rPr lang="en-US" sz="2200" b="0" i="0" dirty="0">
                <a:solidFill>
                  <a:srgbClr val="1E1E1E"/>
                </a:solidFill>
                <a:effectLst/>
              </a:rPr>
              <a:t>At the base are things like food, shelter and safety. </a:t>
            </a:r>
          </a:p>
          <a:p>
            <a:pPr marL="0" indent="0" algn="l" fontAlgn="base">
              <a:buNone/>
            </a:pPr>
            <a:r>
              <a:rPr lang="en-US" sz="2200" b="0" i="0" dirty="0">
                <a:solidFill>
                  <a:srgbClr val="1E1E1E"/>
                </a:solidFill>
                <a:effectLst/>
              </a:rPr>
              <a:t>In the middle are love and belonging. </a:t>
            </a:r>
          </a:p>
          <a:p>
            <a:pPr marL="0" indent="0" algn="l" fontAlgn="base">
              <a:buNone/>
            </a:pPr>
            <a:r>
              <a:rPr lang="en-US" sz="2200" b="0" i="0" dirty="0">
                <a:solidFill>
                  <a:srgbClr val="1E1E1E"/>
                </a:solidFill>
                <a:effectLst/>
              </a:rPr>
              <a:t>At the top are esteem and self-actualization – the ability to achieve one’s full potential.</a:t>
            </a:r>
          </a:p>
        </p:txBody>
      </p:sp>
      <p:pic>
        <p:nvPicPr>
          <p:cNvPr id="5" name="Picture 4" descr="Maslow's classic pyramid diagram. It shows each of the elements of human needs beginning with physical needs to being able to achieve one's full potential">
            <a:extLst>
              <a:ext uri="{FF2B5EF4-FFF2-40B4-BE49-F238E27FC236}">
                <a16:creationId xmlns:a16="http://schemas.microsoft.com/office/drawing/2014/main" id="{C0C9C6F9-191F-6E39-4B1C-7729F19E1AEF}"/>
              </a:ext>
            </a:extLst>
          </p:cNvPr>
          <p:cNvPicPr>
            <a:picLocks noChangeAspect="1"/>
          </p:cNvPicPr>
          <p:nvPr/>
        </p:nvPicPr>
        <p:blipFill>
          <a:blip r:embed="rId4"/>
          <a:stretch>
            <a:fillRect/>
          </a:stretch>
        </p:blipFill>
        <p:spPr>
          <a:xfrm>
            <a:off x="6089999" y="1525209"/>
            <a:ext cx="5024437" cy="3807582"/>
          </a:xfrm>
          <a:prstGeom prst="rect">
            <a:avLst/>
          </a:prstGeom>
        </p:spPr>
      </p:pic>
    </p:spTree>
    <p:custDataLst>
      <p:tags r:id="rId1"/>
    </p:custDataLst>
    <p:extLst>
      <p:ext uri="{BB962C8B-B14F-4D97-AF65-F5344CB8AC3E}">
        <p14:creationId xmlns:p14="http://schemas.microsoft.com/office/powerpoint/2010/main" val="125896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4812-227E-CAB9-E5E2-6456446228B0}"/>
              </a:ext>
            </a:extLst>
          </p:cNvPr>
          <p:cNvSpPr>
            <a:spLocks noGrp="1"/>
          </p:cNvSpPr>
          <p:nvPr>
            <p:ph type="title"/>
          </p:nvPr>
        </p:nvSpPr>
        <p:spPr/>
        <p:txBody>
          <a:bodyPr/>
          <a:lstStyle/>
          <a:p>
            <a:r>
              <a:rPr lang="en-AU" dirty="0"/>
              <a:t>What does diversity mean?</a:t>
            </a:r>
          </a:p>
        </p:txBody>
      </p:sp>
      <p:sp>
        <p:nvSpPr>
          <p:cNvPr id="3" name="Content Placeholder 2">
            <a:extLst>
              <a:ext uri="{FF2B5EF4-FFF2-40B4-BE49-F238E27FC236}">
                <a16:creationId xmlns:a16="http://schemas.microsoft.com/office/drawing/2014/main" id="{54743546-9BEF-FB31-2632-BBEEC0A6D663}"/>
              </a:ext>
            </a:extLst>
          </p:cNvPr>
          <p:cNvSpPr>
            <a:spLocks noGrp="1"/>
          </p:cNvSpPr>
          <p:nvPr>
            <p:ph idx="1"/>
          </p:nvPr>
        </p:nvSpPr>
        <p:spPr>
          <a:xfrm>
            <a:off x="832199" y="1686673"/>
            <a:ext cx="5625751" cy="3484654"/>
          </a:xfrm>
        </p:spPr>
        <p:txBody>
          <a:bodyPr>
            <a:normAutofit/>
          </a:bodyPr>
          <a:lstStyle/>
          <a:p>
            <a:pPr marL="0" indent="0">
              <a:lnSpc>
                <a:spcPct val="100000"/>
              </a:lnSpc>
              <a:buNone/>
            </a:pPr>
            <a:r>
              <a:rPr lang="en-AU" sz="2200" b="1" dirty="0"/>
              <a:t>Population</a:t>
            </a:r>
          </a:p>
          <a:p>
            <a:pPr marL="0" indent="0">
              <a:lnSpc>
                <a:spcPct val="100000"/>
              </a:lnSpc>
              <a:buNone/>
            </a:pPr>
            <a:r>
              <a:rPr lang="en-AU" sz="2200" dirty="0"/>
              <a:t>Australia’s population is diverse. There are a lot of data.</a:t>
            </a:r>
          </a:p>
          <a:p>
            <a:pPr marL="0" indent="0">
              <a:lnSpc>
                <a:spcPct val="100000"/>
              </a:lnSpc>
              <a:buNone/>
            </a:pPr>
            <a:r>
              <a:rPr lang="en-AU" sz="2200" dirty="0"/>
              <a:t>The Australian Bureau of Statistics (ABS) regularly surveys the population.</a:t>
            </a:r>
          </a:p>
          <a:p>
            <a:pPr marL="0" indent="0">
              <a:lnSpc>
                <a:spcPct val="100000"/>
              </a:lnSpc>
              <a:buNone/>
            </a:pPr>
            <a:r>
              <a:rPr lang="en-AU" sz="2200" dirty="0"/>
              <a:t>It uses the information to forecast population growth and other demographics. These figures help with planning the future.</a:t>
            </a:r>
          </a:p>
        </p:txBody>
      </p:sp>
      <p:pic>
        <p:nvPicPr>
          <p:cNvPr id="4" name="Picture 3" descr="A drawing of different faces piled into a pyramid. They are all different colours of blue, green, red, yellow and brown. ">
            <a:extLst>
              <a:ext uri="{FF2B5EF4-FFF2-40B4-BE49-F238E27FC236}">
                <a16:creationId xmlns:a16="http://schemas.microsoft.com/office/drawing/2014/main" id="{E1C65B68-EE67-37B7-B43F-2EE8AF3A702B}"/>
              </a:ext>
            </a:extLst>
          </p:cNvPr>
          <p:cNvPicPr>
            <a:picLocks noChangeAspect="1"/>
          </p:cNvPicPr>
          <p:nvPr/>
        </p:nvPicPr>
        <p:blipFill>
          <a:blip r:embed="rId4"/>
          <a:stretch>
            <a:fillRect/>
          </a:stretch>
        </p:blipFill>
        <p:spPr>
          <a:xfrm>
            <a:off x="6881879" y="1805578"/>
            <a:ext cx="5043422" cy="2723448"/>
          </a:xfrm>
          <a:prstGeom prst="rect">
            <a:avLst/>
          </a:prstGeom>
        </p:spPr>
      </p:pic>
    </p:spTree>
    <p:custDataLst>
      <p:tags r:id="rId1"/>
    </p:custDataLst>
    <p:extLst>
      <p:ext uri="{BB962C8B-B14F-4D97-AF65-F5344CB8AC3E}">
        <p14:creationId xmlns:p14="http://schemas.microsoft.com/office/powerpoint/2010/main" val="214490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CABE-5B5F-F883-A133-6C94110A9FF7}"/>
              </a:ext>
            </a:extLst>
          </p:cNvPr>
          <p:cNvSpPr>
            <a:spLocks noGrp="1"/>
          </p:cNvSpPr>
          <p:nvPr>
            <p:ph type="title"/>
          </p:nvPr>
        </p:nvSpPr>
        <p:spPr/>
        <p:txBody>
          <a:bodyPr/>
          <a:lstStyle/>
          <a:p>
            <a:r>
              <a:rPr lang="en-AU" dirty="0"/>
              <a:t>What does diversity mean?</a:t>
            </a:r>
          </a:p>
        </p:txBody>
      </p:sp>
      <p:sp>
        <p:nvSpPr>
          <p:cNvPr id="3" name="Content Placeholder 2">
            <a:extLst>
              <a:ext uri="{FF2B5EF4-FFF2-40B4-BE49-F238E27FC236}">
                <a16:creationId xmlns:a16="http://schemas.microsoft.com/office/drawing/2014/main" id="{65AEF6F6-0630-ED9C-197C-2C13CD8FC0A8}"/>
              </a:ext>
            </a:extLst>
          </p:cNvPr>
          <p:cNvSpPr>
            <a:spLocks noGrp="1"/>
          </p:cNvSpPr>
          <p:nvPr>
            <p:ph idx="1"/>
          </p:nvPr>
        </p:nvSpPr>
        <p:spPr>
          <a:xfrm>
            <a:off x="832199" y="1430246"/>
            <a:ext cx="6054376" cy="4351338"/>
          </a:xfrm>
        </p:spPr>
        <p:txBody>
          <a:bodyPr>
            <a:normAutofit lnSpcReduction="10000"/>
          </a:bodyPr>
          <a:lstStyle/>
          <a:p>
            <a:pPr marL="0" indent="0">
              <a:lnSpc>
                <a:spcPct val="110000"/>
              </a:lnSpc>
              <a:buNone/>
            </a:pPr>
            <a:r>
              <a:rPr lang="en-AU" sz="2200" b="1" dirty="0"/>
              <a:t>Ageing</a:t>
            </a:r>
          </a:p>
          <a:p>
            <a:pPr marL="0" indent="0" algn="l" fontAlgn="base">
              <a:lnSpc>
                <a:spcPct val="110000"/>
              </a:lnSpc>
              <a:buNone/>
            </a:pPr>
            <a:r>
              <a:rPr lang="en-US" sz="2200" b="0" i="0" dirty="0">
                <a:solidFill>
                  <a:srgbClr val="1E1E1E"/>
                </a:solidFill>
                <a:effectLst/>
              </a:rPr>
              <a:t>We know from statistics that the population is ageing. People are living longer. By 2050 almost a quarter of the population will be over the age of 65 years.</a:t>
            </a:r>
          </a:p>
          <a:p>
            <a:pPr marL="0" indent="0" algn="l" fontAlgn="base">
              <a:lnSpc>
                <a:spcPct val="110000"/>
              </a:lnSpc>
              <a:buNone/>
            </a:pPr>
            <a:endParaRPr lang="en-US" sz="2200" b="0" i="0" dirty="0">
              <a:solidFill>
                <a:srgbClr val="1E1E1E"/>
              </a:solidFill>
              <a:effectLst/>
            </a:endParaRPr>
          </a:p>
          <a:p>
            <a:pPr marL="0" indent="0">
              <a:lnSpc>
                <a:spcPct val="110000"/>
              </a:lnSpc>
              <a:buNone/>
            </a:pPr>
            <a:r>
              <a:rPr lang="en-US" sz="2200" b="1" dirty="0"/>
              <a:t>Background</a:t>
            </a:r>
          </a:p>
          <a:p>
            <a:pPr marL="0" indent="0">
              <a:lnSpc>
                <a:spcPct val="110000"/>
              </a:lnSpc>
              <a:buNone/>
            </a:pPr>
            <a:r>
              <a:rPr lang="en-US" sz="2200" b="0" i="0" dirty="0">
                <a:solidFill>
                  <a:srgbClr val="1E1E1E"/>
                </a:solidFill>
                <a:effectLst/>
              </a:rPr>
              <a:t>The ABS statistics show that 49 percent of the Australian population was either born overseas or one or both parents were born overseas.</a:t>
            </a:r>
            <a:br>
              <a:rPr lang="en-US" sz="2200" dirty="0"/>
            </a:br>
            <a:endParaRPr lang="en-AU" sz="2200" dirty="0"/>
          </a:p>
        </p:txBody>
      </p:sp>
      <p:pic>
        <p:nvPicPr>
          <p:cNvPr id="4" name="Picture 3" descr="A man and a woman, both with grey hair and wearing back-packs are holding hands walking down a street.">
            <a:extLst>
              <a:ext uri="{FF2B5EF4-FFF2-40B4-BE49-F238E27FC236}">
                <a16:creationId xmlns:a16="http://schemas.microsoft.com/office/drawing/2014/main" id="{51DA8AE2-4428-8B97-8B9E-9D8D70D5F891}"/>
              </a:ext>
            </a:extLst>
          </p:cNvPr>
          <p:cNvPicPr>
            <a:picLocks noChangeAspect="1"/>
          </p:cNvPicPr>
          <p:nvPr/>
        </p:nvPicPr>
        <p:blipFill>
          <a:blip r:embed="rId4"/>
          <a:stretch>
            <a:fillRect/>
          </a:stretch>
        </p:blipFill>
        <p:spPr>
          <a:xfrm>
            <a:off x="7264399" y="1716790"/>
            <a:ext cx="4247213" cy="3185410"/>
          </a:xfrm>
          <a:prstGeom prst="rect">
            <a:avLst/>
          </a:prstGeom>
        </p:spPr>
      </p:pic>
    </p:spTree>
    <p:custDataLst>
      <p:tags r:id="rId1"/>
    </p:custDataLst>
    <p:extLst>
      <p:ext uri="{BB962C8B-B14F-4D97-AF65-F5344CB8AC3E}">
        <p14:creationId xmlns:p14="http://schemas.microsoft.com/office/powerpoint/2010/main" val="269246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5EED4-49B0-A26D-CA68-16108729B479}"/>
              </a:ext>
            </a:extLst>
          </p:cNvPr>
          <p:cNvSpPr>
            <a:spLocks noGrp="1"/>
          </p:cNvSpPr>
          <p:nvPr>
            <p:ph type="title"/>
          </p:nvPr>
        </p:nvSpPr>
        <p:spPr/>
        <p:txBody>
          <a:bodyPr/>
          <a:lstStyle/>
          <a:p>
            <a:r>
              <a:rPr lang="en-AU" dirty="0"/>
              <a:t>What does diversity mean?</a:t>
            </a:r>
          </a:p>
        </p:txBody>
      </p:sp>
      <p:sp>
        <p:nvSpPr>
          <p:cNvPr id="3" name="Content Placeholder 2">
            <a:extLst>
              <a:ext uri="{FF2B5EF4-FFF2-40B4-BE49-F238E27FC236}">
                <a16:creationId xmlns:a16="http://schemas.microsoft.com/office/drawing/2014/main" id="{FB602A8C-1C64-626B-E070-E75749839B50}"/>
              </a:ext>
            </a:extLst>
          </p:cNvPr>
          <p:cNvSpPr>
            <a:spLocks noGrp="1"/>
          </p:cNvSpPr>
          <p:nvPr>
            <p:ph idx="1"/>
          </p:nvPr>
        </p:nvSpPr>
        <p:spPr>
          <a:xfrm>
            <a:off x="832199" y="1430246"/>
            <a:ext cx="6911626" cy="4570504"/>
          </a:xfrm>
        </p:spPr>
        <p:txBody>
          <a:bodyPr>
            <a:normAutofit lnSpcReduction="10000"/>
          </a:bodyPr>
          <a:lstStyle/>
          <a:p>
            <a:pPr marL="0" indent="0">
              <a:buNone/>
            </a:pPr>
            <a:r>
              <a:rPr lang="en-AU" sz="2200" b="1" dirty="0"/>
              <a:t>Ability</a:t>
            </a:r>
          </a:p>
          <a:p>
            <a:pPr marL="0" indent="0" algn="l" fontAlgn="base">
              <a:lnSpc>
                <a:spcPct val="110000"/>
              </a:lnSpc>
              <a:buNone/>
            </a:pPr>
            <a:r>
              <a:rPr lang="en-US" sz="2200" b="0" i="0" dirty="0">
                <a:solidFill>
                  <a:srgbClr val="1E1E1E"/>
                </a:solidFill>
                <a:effectLst/>
              </a:rPr>
              <a:t>The number of people with disability has remained stable around 18-19 percent of the population. Almost half of all people with disability are aged over 65 years.</a:t>
            </a:r>
          </a:p>
          <a:p>
            <a:pPr marL="0" indent="0" algn="l" fontAlgn="base">
              <a:lnSpc>
                <a:spcPct val="110000"/>
              </a:lnSpc>
              <a:buNone/>
            </a:pPr>
            <a:r>
              <a:rPr lang="en-US" sz="2200" b="0" i="0" dirty="0">
                <a:solidFill>
                  <a:srgbClr val="1E1E1E"/>
                </a:solidFill>
                <a:effectLst/>
              </a:rPr>
              <a:t>There are many types of disability that prevent people from working, getting an education and being part of social activities.</a:t>
            </a:r>
          </a:p>
          <a:p>
            <a:pPr marL="0" indent="0" fontAlgn="base">
              <a:lnSpc>
                <a:spcPct val="110000"/>
              </a:lnSpc>
              <a:buNone/>
            </a:pPr>
            <a:r>
              <a:rPr lang="en-US" sz="2200" b="0" i="0" dirty="0">
                <a:solidFill>
                  <a:srgbClr val="1E1E1E"/>
                </a:solidFill>
                <a:effectLst/>
              </a:rPr>
              <a:t>Disability can be physical, sensory, cognitive, or related to a mental health condition</a:t>
            </a:r>
            <a:r>
              <a:rPr lang="en-US" sz="2200" dirty="0">
                <a:solidFill>
                  <a:srgbClr val="1E1E1E"/>
                </a:solidFill>
              </a:rPr>
              <a:t>. Some people have more than one disability. </a:t>
            </a:r>
            <a:endParaRPr lang="en-US" sz="2200" b="0" i="0" dirty="0">
              <a:solidFill>
                <a:srgbClr val="1E1E1E"/>
              </a:solidFill>
              <a:effectLst/>
            </a:endParaRPr>
          </a:p>
          <a:p>
            <a:pPr marL="0" indent="0" algn="l" fontAlgn="base">
              <a:lnSpc>
                <a:spcPct val="110000"/>
              </a:lnSpc>
              <a:buNone/>
            </a:pPr>
            <a:r>
              <a:rPr lang="en-US" sz="2200" dirty="0">
                <a:solidFill>
                  <a:srgbClr val="1E1E1E"/>
                </a:solidFill>
              </a:rPr>
              <a:t>Disability</a:t>
            </a:r>
            <a:r>
              <a:rPr lang="en-US" sz="2200" b="0" i="0" dirty="0">
                <a:solidFill>
                  <a:srgbClr val="1E1E1E"/>
                </a:solidFill>
                <a:effectLst/>
              </a:rPr>
              <a:t> can be temporary, like a broken leg, or it can be permanent, like blindness.</a:t>
            </a:r>
          </a:p>
          <a:p>
            <a:pPr marL="0" indent="0">
              <a:buNone/>
            </a:pPr>
            <a:endParaRPr lang="en-AU" sz="2200" dirty="0"/>
          </a:p>
        </p:txBody>
      </p:sp>
      <p:pic>
        <p:nvPicPr>
          <p:cNvPr id="4" name="Picture 3" descr="A man in a blue T shirt is holding the hand of a small child in a pink T shirt. They are on the beach walking into the water. ">
            <a:extLst>
              <a:ext uri="{FF2B5EF4-FFF2-40B4-BE49-F238E27FC236}">
                <a16:creationId xmlns:a16="http://schemas.microsoft.com/office/drawing/2014/main" id="{D96E33BD-5396-7D19-EF36-CB56E86AB530}"/>
              </a:ext>
            </a:extLst>
          </p:cNvPr>
          <p:cNvPicPr>
            <a:picLocks noChangeAspect="1"/>
          </p:cNvPicPr>
          <p:nvPr/>
        </p:nvPicPr>
        <p:blipFill>
          <a:blip r:embed="rId4"/>
          <a:stretch>
            <a:fillRect/>
          </a:stretch>
        </p:blipFill>
        <p:spPr>
          <a:xfrm>
            <a:off x="8294513" y="1700211"/>
            <a:ext cx="3406950" cy="2487073"/>
          </a:xfrm>
          <a:prstGeom prst="rect">
            <a:avLst/>
          </a:prstGeom>
        </p:spPr>
      </p:pic>
      <p:sp>
        <p:nvSpPr>
          <p:cNvPr id="6" name="TextBox 5">
            <a:extLst>
              <a:ext uri="{FF2B5EF4-FFF2-40B4-BE49-F238E27FC236}">
                <a16:creationId xmlns:a16="http://schemas.microsoft.com/office/drawing/2014/main" id="{F372B8A6-6986-AB2F-8E41-A452906DEE90}"/>
              </a:ext>
            </a:extLst>
          </p:cNvPr>
          <p:cNvSpPr txBox="1"/>
          <p:nvPr/>
        </p:nvSpPr>
        <p:spPr>
          <a:xfrm>
            <a:off x="8294512" y="4429125"/>
            <a:ext cx="3586162" cy="1200329"/>
          </a:xfrm>
          <a:prstGeom prst="rect">
            <a:avLst/>
          </a:prstGeom>
          <a:noFill/>
        </p:spPr>
        <p:txBody>
          <a:bodyPr wrap="square" rtlCol="0">
            <a:spAutoFit/>
          </a:bodyPr>
          <a:lstStyle/>
          <a:p>
            <a:r>
              <a:rPr lang="en-US" b="0" i="1" dirty="0">
                <a:solidFill>
                  <a:srgbClr val="2C71B6"/>
                </a:solidFill>
                <a:effectLst/>
                <a:latin typeface="Albert Sans"/>
              </a:rPr>
              <a:t>Disability affects family members too, such as going on holiday together or joining a local community event</a:t>
            </a:r>
            <a:endParaRPr lang="en-AU" dirty="0"/>
          </a:p>
        </p:txBody>
      </p:sp>
    </p:spTree>
    <p:custDataLst>
      <p:tags r:id="rId1"/>
    </p:custDataLst>
    <p:extLst>
      <p:ext uri="{BB962C8B-B14F-4D97-AF65-F5344CB8AC3E}">
        <p14:creationId xmlns:p14="http://schemas.microsoft.com/office/powerpoint/2010/main" val="260347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14A9-8D99-3B09-98AD-54862963167C}"/>
              </a:ext>
            </a:extLst>
          </p:cNvPr>
          <p:cNvSpPr>
            <a:spLocks noGrp="1"/>
          </p:cNvSpPr>
          <p:nvPr>
            <p:ph type="title"/>
          </p:nvPr>
        </p:nvSpPr>
        <p:spPr/>
        <p:txBody>
          <a:bodyPr/>
          <a:lstStyle/>
          <a:p>
            <a:r>
              <a:rPr lang="en-AU" dirty="0"/>
              <a:t>Example: Oxo Good Grips</a:t>
            </a:r>
          </a:p>
        </p:txBody>
      </p:sp>
      <p:sp>
        <p:nvSpPr>
          <p:cNvPr id="7" name="TextBox 6">
            <a:extLst>
              <a:ext uri="{FF2B5EF4-FFF2-40B4-BE49-F238E27FC236}">
                <a16:creationId xmlns:a16="http://schemas.microsoft.com/office/drawing/2014/main" id="{A82B685F-7671-D16F-FE41-6F3E317C8B5B}"/>
              </a:ext>
            </a:extLst>
          </p:cNvPr>
          <p:cNvSpPr txBox="1"/>
          <p:nvPr/>
        </p:nvSpPr>
        <p:spPr>
          <a:xfrm>
            <a:off x="832199" y="1331935"/>
            <a:ext cx="9183339" cy="707886"/>
          </a:xfrm>
          <a:prstGeom prst="rect">
            <a:avLst/>
          </a:prstGeom>
          <a:noFill/>
        </p:spPr>
        <p:txBody>
          <a:bodyPr wrap="square" rtlCol="0">
            <a:spAutoFit/>
          </a:bodyPr>
          <a:lstStyle/>
          <a:p>
            <a:r>
              <a:rPr lang="en-AU" sz="2000" dirty="0"/>
              <a:t>This video tells the story behind the brand and how designers work to be inclusive.</a:t>
            </a:r>
          </a:p>
          <a:p>
            <a:r>
              <a:rPr lang="en-AU" sz="2000" dirty="0"/>
              <a:t>The company developed the Oxo Good Grips brand in response to population diversity.</a:t>
            </a:r>
          </a:p>
        </p:txBody>
      </p:sp>
      <p:pic>
        <p:nvPicPr>
          <p:cNvPr id="10" name="Content Placeholder 9" descr="A screenshot from the video on Oxo Good Grips. ">
            <a:hlinkClick r:id="rId4"/>
            <a:extLst>
              <a:ext uri="{FF2B5EF4-FFF2-40B4-BE49-F238E27FC236}">
                <a16:creationId xmlns:a16="http://schemas.microsoft.com/office/drawing/2014/main" id="{20FEC123-68F7-1C80-75BD-A4E579E26057}"/>
              </a:ext>
            </a:extLst>
          </p:cNvPr>
          <p:cNvPicPr>
            <a:picLocks noGrp="1" noChangeAspect="1"/>
          </p:cNvPicPr>
          <p:nvPr>
            <p:ph idx="1"/>
          </p:nvPr>
        </p:nvPicPr>
        <p:blipFill>
          <a:blip r:embed="rId5"/>
          <a:stretch>
            <a:fillRect/>
          </a:stretch>
        </p:blipFill>
        <p:spPr>
          <a:xfrm>
            <a:off x="2409925" y="2207023"/>
            <a:ext cx="6990670" cy="3456682"/>
          </a:xfrm>
          <a:prstGeom prst="rect">
            <a:avLst/>
          </a:prstGeom>
        </p:spPr>
      </p:pic>
    </p:spTree>
    <p:custDataLst>
      <p:tags r:id="rId1"/>
    </p:custDataLst>
    <p:extLst>
      <p:ext uri="{BB962C8B-B14F-4D97-AF65-F5344CB8AC3E}">
        <p14:creationId xmlns:p14="http://schemas.microsoft.com/office/powerpoint/2010/main" val="1323197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66674-7318-4D90-A7C6-4ADD23FF95F2}"/>
              </a:ext>
            </a:extLst>
          </p:cNvPr>
          <p:cNvSpPr>
            <a:spLocks noGrp="1"/>
          </p:cNvSpPr>
          <p:nvPr>
            <p:ph type="title"/>
          </p:nvPr>
        </p:nvSpPr>
        <p:spPr/>
        <p:txBody>
          <a:bodyPr/>
          <a:lstStyle/>
          <a:p>
            <a:r>
              <a:rPr lang="en-AU" dirty="0"/>
              <a:t>The myth of the “average”</a:t>
            </a:r>
          </a:p>
        </p:txBody>
      </p:sp>
      <p:sp>
        <p:nvSpPr>
          <p:cNvPr id="3" name="Content Placeholder 2">
            <a:extLst>
              <a:ext uri="{FF2B5EF4-FFF2-40B4-BE49-F238E27FC236}">
                <a16:creationId xmlns:a16="http://schemas.microsoft.com/office/drawing/2014/main" id="{3C53A1F7-9503-D015-E581-08BAC2D29A81}"/>
              </a:ext>
            </a:extLst>
          </p:cNvPr>
          <p:cNvSpPr>
            <a:spLocks noGrp="1"/>
          </p:cNvSpPr>
          <p:nvPr>
            <p:ph idx="1"/>
          </p:nvPr>
        </p:nvSpPr>
        <p:spPr>
          <a:xfrm>
            <a:off x="832199" y="1750966"/>
            <a:ext cx="5697189" cy="3356067"/>
          </a:xfrm>
        </p:spPr>
        <p:txBody>
          <a:bodyPr/>
          <a:lstStyle/>
          <a:p>
            <a:pPr marL="0" indent="0" algn="l" fontAlgn="base">
              <a:lnSpc>
                <a:spcPct val="100000"/>
              </a:lnSpc>
              <a:buNone/>
            </a:pPr>
            <a:r>
              <a:rPr lang="en-US" sz="2200" b="0" i="0" dirty="0">
                <a:solidFill>
                  <a:srgbClr val="1E1E1E"/>
                </a:solidFill>
                <a:effectLst/>
                <a:latin typeface="Albert Sans"/>
              </a:rPr>
              <a:t>We have different needs and aspirations and come from all walks of life. </a:t>
            </a:r>
          </a:p>
          <a:p>
            <a:pPr marL="0" indent="0" algn="l" fontAlgn="base">
              <a:lnSpc>
                <a:spcPct val="100000"/>
              </a:lnSpc>
              <a:buNone/>
            </a:pPr>
            <a:r>
              <a:rPr lang="en-US" sz="2200" b="0" i="0" dirty="0">
                <a:solidFill>
                  <a:srgbClr val="1E1E1E"/>
                </a:solidFill>
                <a:effectLst/>
                <a:latin typeface="Albert Sans"/>
              </a:rPr>
              <a:t>We have different abilities and contribute to society in many different ways.</a:t>
            </a:r>
          </a:p>
          <a:p>
            <a:pPr marL="0" indent="0" algn="l" fontAlgn="base">
              <a:lnSpc>
                <a:spcPct val="100000"/>
              </a:lnSpc>
              <a:buNone/>
            </a:pPr>
            <a:r>
              <a:rPr lang="en-US" sz="2200" b="0" i="0" dirty="0">
                <a:solidFill>
                  <a:srgbClr val="1E1E1E"/>
                </a:solidFill>
                <a:effectLst/>
                <a:latin typeface="Albert Sans"/>
              </a:rPr>
              <a:t>Despite this, we often get drawn into using stereotypes.</a:t>
            </a:r>
          </a:p>
          <a:p>
            <a:pPr marL="0" indent="0" algn="l" fontAlgn="base">
              <a:lnSpc>
                <a:spcPct val="100000"/>
              </a:lnSpc>
              <a:buNone/>
            </a:pPr>
            <a:r>
              <a:rPr lang="en-US" sz="2200" b="0" i="0" dirty="0">
                <a:solidFill>
                  <a:srgbClr val="1E1E1E"/>
                </a:solidFill>
                <a:effectLst/>
                <a:latin typeface="Albert Sans"/>
              </a:rPr>
              <a:t>So where do “ordinary average” Australians live?</a:t>
            </a:r>
          </a:p>
          <a:p>
            <a:pPr marL="0" indent="0">
              <a:buNone/>
            </a:pPr>
            <a:endParaRPr lang="en-AU" dirty="0"/>
          </a:p>
        </p:txBody>
      </p:sp>
      <p:pic>
        <p:nvPicPr>
          <p:cNvPr id="4" name="Picture 3" descr="Montage of faces in small squares.">
            <a:extLst>
              <a:ext uri="{FF2B5EF4-FFF2-40B4-BE49-F238E27FC236}">
                <a16:creationId xmlns:a16="http://schemas.microsoft.com/office/drawing/2014/main" id="{B828C188-9D52-E0C0-1A75-2480F49570FB}"/>
              </a:ext>
            </a:extLst>
          </p:cNvPr>
          <p:cNvPicPr>
            <a:picLocks noChangeAspect="1"/>
          </p:cNvPicPr>
          <p:nvPr/>
        </p:nvPicPr>
        <p:blipFill>
          <a:blip r:embed="rId4"/>
          <a:stretch>
            <a:fillRect/>
          </a:stretch>
        </p:blipFill>
        <p:spPr>
          <a:xfrm>
            <a:off x="6769100" y="1750966"/>
            <a:ext cx="5308599" cy="3530219"/>
          </a:xfrm>
          <a:prstGeom prst="rect">
            <a:avLst/>
          </a:prstGeom>
        </p:spPr>
      </p:pic>
    </p:spTree>
    <p:custDataLst>
      <p:tags r:id="rId1"/>
    </p:custDataLst>
    <p:extLst>
      <p:ext uri="{BB962C8B-B14F-4D97-AF65-F5344CB8AC3E}">
        <p14:creationId xmlns:p14="http://schemas.microsoft.com/office/powerpoint/2010/main" val="197367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B4E1-A8B3-E2D3-54AD-907162CB9E1C}"/>
              </a:ext>
            </a:extLst>
          </p:cNvPr>
          <p:cNvSpPr>
            <a:spLocks noGrp="1"/>
          </p:cNvSpPr>
          <p:nvPr>
            <p:ph type="title"/>
          </p:nvPr>
        </p:nvSpPr>
        <p:spPr/>
        <p:txBody>
          <a:bodyPr/>
          <a:lstStyle/>
          <a:p>
            <a:r>
              <a:rPr lang="en-AU" dirty="0"/>
              <a:t>Module 1</a:t>
            </a:r>
          </a:p>
        </p:txBody>
      </p:sp>
      <p:sp>
        <p:nvSpPr>
          <p:cNvPr id="3" name="Content Placeholder 2">
            <a:extLst>
              <a:ext uri="{FF2B5EF4-FFF2-40B4-BE49-F238E27FC236}">
                <a16:creationId xmlns:a16="http://schemas.microsoft.com/office/drawing/2014/main" id="{95EA48A7-65BA-5096-6753-CC6A0ECABDEE}"/>
              </a:ext>
            </a:extLst>
          </p:cNvPr>
          <p:cNvSpPr>
            <a:spLocks noGrp="1"/>
          </p:cNvSpPr>
          <p:nvPr>
            <p:ph idx="1"/>
          </p:nvPr>
        </p:nvSpPr>
        <p:spPr>
          <a:xfrm>
            <a:off x="832200" y="2152591"/>
            <a:ext cx="5952750" cy="2552818"/>
          </a:xfrm>
        </p:spPr>
        <p:txBody>
          <a:bodyPr>
            <a:normAutofit/>
          </a:bodyPr>
          <a:lstStyle/>
          <a:p>
            <a:pPr marL="0" indent="0">
              <a:lnSpc>
                <a:spcPct val="100000"/>
              </a:lnSpc>
              <a:spcAft>
                <a:spcPts val="600"/>
              </a:spcAft>
              <a:buNone/>
            </a:pPr>
            <a:r>
              <a:rPr lang="en-US" sz="2200" dirty="0"/>
              <a:t>In module one you will find out what universal design covers, who it's for, and different definitions of universal design. </a:t>
            </a:r>
          </a:p>
          <a:p>
            <a:pPr marL="0" indent="0">
              <a:lnSpc>
                <a:spcPct val="100000"/>
              </a:lnSpc>
              <a:spcAft>
                <a:spcPts val="600"/>
              </a:spcAft>
              <a:buNone/>
            </a:pPr>
            <a:r>
              <a:rPr lang="en-US" sz="2200" dirty="0"/>
              <a:t>This module provides context for the course.</a:t>
            </a:r>
            <a:endParaRPr lang="en-AU" sz="2200" dirty="0"/>
          </a:p>
        </p:txBody>
      </p:sp>
      <p:pic>
        <p:nvPicPr>
          <p:cNvPr id="2050" name="Picture 2" descr="A montage of 12 faces in squares. They are male and female, young and old, pale and dark skinned. ">
            <a:extLst>
              <a:ext uri="{FF2B5EF4-FFF2-40B4-BE49-F238E27FC236}">
                <a16:creationId xmlns:a16="http://schemas.microsoft.com/office/drawing/2014/main" id="{B2ED6ED8-AAAC-E32F-23ED-65DC5A388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949" y="1596327"/>
            <a:ext cx="5180522" cy="38125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00890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1F59-3B83-93B8-64C7-12A594E40A3F}"/>
              </a:ext>
            </a:extLst>
          </p:cNvPr>
          <p:cNvSpPr>
            <a:spLocks noGrp="1"/>
          </p:cNvSpPr>
          <p:nvPr>
            <p:ph type="title"/>
          </p:nvPr>
        </p:nvSpPr>
        <p:spPr/>
        <p:txBody>
          <a:bodyPr/>
          <a:lstStyle/>
          <a:p>
            <a:r>
              <a:rPr lang="en-AU" dirty="0"/>
              <a:t>The Average Australian</a:t>
            </a:r>
          </a:p>
        </p:txBody>
      </p:sp>
      <p:sp>
        <p:nvSpPr>
          <p:cNvPr id="3" name="Content Placeholder 2">
            <a:extLst>
              <a:ext uri="{FF2B5EF4-FFF2-40B4-BE49-F238E27FC236}">
                <a16:creationId xmlns:a16="http://schemas.microsoft.com/office/drawing/2014/main" id="{DCCCD24B-828E-7F90-9024-ACC178C012EA}"/>
              </a:ext>
            </a:extLst>
          </p:cNvPr>
          <p:cNvSpPr>
            <a:spLocks noGrp="1"/>
          </p:cNvSpPr>
          <p:nvPr>
            <p:ph idx="1"/>
          </p:nvPr>
        </p:nvSpPr>
        <p:spPr>
          <a:xfrm>
            <a:off x="832199" y="1430246"/>
            <a:ext cx="6840189" cy="4351338"/>
          </a:xfrm>
        </p:spPr>
        <p:txBody>
          <a:bodyPr>
            <a:normAutofit/>
          </a:bodyPr>
          <a:lstStyle/>
          <a:p>
            <a:pPr marL="0" indent="0" algn="l" fontAlgn="base">
              <a:lnSpc>
                <a:spcPct val="100000"/>
              </a:lnSpc>
              <a:buNone/>
            </a:pPr>
            <a:r>
              <a:rPr lang="en-US" sz="2200" b="0" i="0" dirty="0">
                <a:solidFill>
                  <a:srgbClr val="1E1E1E"/>
                </a:solidFill>
                <a:effectLst/>
              </a:rPr>
              <a:t>The highest percentage of average Australians is hanging out in a town called Baking Board in Queensland. The town got its name after a piece of bark was used to mix some damper.</a:t>
            </a:r>
          </a:p>
          <a:p>
            <a:pPr marL="0" indent="0" algn="l" fontAlgn="base">
              <a:lnSpc>
                <a:spcPct val="100000"/>
              </a:lnSpc>
              <a:buNone/>
            </a:pPr>
            <a:r>
              <a:rPr lang="en-US" sz="2200" b="0" i="0" dirty="0">
                <a:solidFill>
                  <a:srgbClr val="1E1E1E"/>
                </a:solidFill>
                <a:effectLst/>
              </a:rPr>
              <a:t>Baking Board is 300 km north-west of Brisbane and has the largest percentage of ‘average’ Australians in its population.</a:t>
            </a:r>
          </a:p>
          <a:p>
            <a:pPr marL="0" indent="0" algn="l" fontAlgn="base">
              <a:lnSpc>
                <a:spcPct val="100000"/>
              </a:lnSpc>
              <a:buNone/>
            </a:pPr>
            <a:r>
              <a:rPr lang="en-US" sz="2200" b="0" i="0" dirty="0">
                <a:solidFill>
                  <a:srgbClr val="1E1E1E"/>
                </a:solidFill>
                <a:effectLst/>
              </a:rPr>
              <a:t>How many ‘true-blue’ Aussies live in Baking Board?</a:t>
            </a:r>
          </a:p>
          <a:p>
            <a:pPr marL="0" indent="0" algn="l" fontAlgn="base">
              <a:lnSpc>
                <a:spcPct val="100000"/>
              </a:lnSpc>
              <a:buNone/>
            </a:pPr>
            <a:r>
              <a:rPr lang="en-US" sz="2200" b="0" i="0" dirty="0">
                <a:solidFill>
                  <a:srgbClr val="005392"/>
                </a:solidFill>
                <a:effectLst/>
              </a:rPr>
              <a:t>Three.</a:t>
            </a:r>
          </a:p>
          <a:p>
            <a:pPr marL="0" indent="0">
              <a:lnSpc>
                <a:spcPct val="100000"/>
              </a:lnSpc>
              <a:buNone/>
            </a:pPr>
            <a:endParaRPr lang="en-AU" sz="2200" dirty="0"/>
          </a:p>
        </p:txBody>
      </p:sp>
      <p:pic>
        <p:nvPicPr>
          <p:cNvPr id="4" name="Picture 3" descr="A man and a woman stand either side of a farm gate that has the sign reading &quot;Baking Board&quot;. ">
            <a:extLst>
              <a:ext uri="{FF2B5EF4-FFF2-40B4-BE49-F238E27FC236}">
                <a16:creationId xmlns:a16="http://schemas.microsoft.com/office/drawing/2014/main" id="{E96BFB6E-45D6-901B-0A9F-5448B0A8FAB1}"/>
              </a:ext>
            </a:extLst>
          </p:cNvPr>
          <p:cNvPicPr>
            <a:picLocks noChangeAspect="1"/>
          </p:cNvPicPr>
          <p:nvPr/>
        </p:nvPicPr>
        <p:blipFill>
          <a:blip r:embed="rId4"/>
          <a:stretch>
            <a:fillRect/>
          </a:stretch>
        </p:blipFill>
        <p:spPr>
          <a:xfrm>
            <a:off x="7943850" y="1962596"/>
            <a:ext cx="4033837" cy="2266504"/>
          </a:xfrm>
          <a:prstGeom prst="rect">
            <a:avLst/>
          </a:prstGeom>
        </p:spPr>
      </p:pic>
      <p:sp>
        <p:nvSpPr>
          <p:cNvPr id="6" name="TextBox 5">
            <a:extLst>
              <a:ext uri="{FF2B5EF4-FFF2-40B4-BE49-F238E27FC236}">
                <a16:creationId xmlns:a16="http://schemas.microsoft.com/office/drawing/2014/main" id="{7B370CB7-9F0B-65CC-A54C-4A35A07DBC9D}"/>
              </a:ext>
            </a:extLst>
          </p:cNvPr>
          <p:cNvSpPr txBox="1"/>
          <p:nvPr/>
        </p:nvSpPr>
        <p:spPr>
          <a:xfrm>
            <a:off x="832199" y="5081866"/>
            <a:ext cx="7567882" cy="769441"/>
          </a:xfrm>
          <a:prstGeom prst="rect">
            <a:avLst/>
          </a:prstGeom>
          <a:noFill/>
        </p:spPr>
        <p:txBody>
          <a:bodyPr wrap="square">
            <a:spAutoFit/>
          </a:bodyPr>
          <a:lstStyle/>
          <a:p>
            <a:r>
              <a:rPr lang="en-US" sz="2200" b="0" i="0" dirty="0">
                <a:solidFill>
                  <a:srgbClr val="1E1E1E"/>
                </a:solidFill>
                <a:effectLst/>
                <a:latin typeface="Albert Sans"/>
              </a:rPr>
              <a:t>Yes, that’s three people out of the 97 who matched at least 10 of the most common demographic characteristics.</a:t>
            </a:r>
            <a:endParaRPr lang="en-AU" sz="2200" dirty="0"/>
          </a:p>
        </p:txBody>
      </p:sp>
      <p:sp>
        <p:nvSpPr>
          <p:cNvPr id="5" name="TextBox 4">
            <a:extLst>
              <a:ext uri="{FF2B5EF4-FFF2-40B4-BE49-F238E27FC236}">
                <a16:creationId xmlns:a16="http://schemas.microsoft.com/office/drawing/2014/main" id="{F9FFF833-311E-3C72-E41F-26FCE5FAC830}"/>
              </a:ext>
            </a:extLst>
          </p:cNvPr>
          <p:cNvSpPr txBox="1"/>
          <p:nvPr/>
        </p:nvSpPr>
        <p:spPr>
          <a:xfrm>
            <a:off x="8243887" y="4323834"/>
            <a:ext cx="3733800" cy="369332"/>
          </a:xfrm>
          <a:prstGeom prst="rect">
            <a:avLst/>
          </a:prstGeom>
          <a:noFill/>
        </p:spPr>
        <p:txBody>
          <a:bodyPr wrap="square" rtlCol="0">
            <a:spAutoFit/>
          </a:bodyPr>
          <a:lstStyle/>
          <a:p>
            <a:r>
              <a:rPr lang="en-AU" i="1" dirty="0"/>
              <a:t>Two people from Baking Board</a:t>
            </a:r>
          </a:p>
        </p:txBody>
      </p:sp>
    </p:spTree>
    <p:custDataLst>
      <p:tags r:id="rId1"/>
    </p:custDataLst>
    <p:extLst>
      <p:ext uri="{BB962C8B-B14F-4D97-AF65-F5344CB8AC3E}">
        <p14:creationId xmlns:p14="http://schemas.microsoft.com/office/powerpoint/2010/main" val="2796112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66CF-BEE4-9F0B-9AF9-C970AB64258A}"/>
              </a:ext>
            </a:extLst>
          </p:cNvPr>
          <p:cNvSpPr>
            <a:spLocks noGrp="1"/>
          </p:cNvSpPr>
          <p:nvPr>
            <p:ph type="title"/>
          </p:nvPr>
        </p:nvSpPr>
        <p:spPr/>
        <p:txBody>
          <a:bodyPr/>
          <a:lstStyle/>
          <a:p>
            <a:r>
              <a:rPr lang="en-AU" dirty="0"/>
              <a:t>We’re the same but different</a:t>
            </a:r>
          </a:p>
        </p:txBody>
      </p:sp>
      <p:sp>
        <p:nvSpPr>
          <p:cNvPr id="3" name="Content Placeholder 2">
            <a:extLst>
              <a:ext uri="{FF2B5EF4-FFF2-40B4-BE49-F238E27FC236}">
                <a16:creationId xmlns:a16="http://schemas.microsoft.com/office/drawing/2014/main" id="{24EAFA07-D893-AB46-8A0F-040843E0A1D4}"/>
              </a:ext>
            </a:extLst>
          </p:cNvPr>
          <p:cNvSpPr>
            <a:spLocks noGrp="1"/>
          </p:cNvSpPr>
          <p:nvPr>
            <p:ph idx="1"/>
          </p:nvPr>
        </p:nvSpPr>
        <p:spPr>
          <a:xfrm>
            <a:off x="832199" y="1943508"/>
            <a:ext cx="5163652" cy="3259320"/>
          </a:xfrm>
        </p:spPr>
        <p:txBody>
          <a:bodyPr/>
          <a:lstStyle/>
          <a:p>
            <a:pPr marL="0" indent="0" algn="l" fontAlgn="base">
              <a:lnSpc>
                <a:spcPct val="100000"/>
              </a:lnSpc>
              <a:buNone/>
            </a:pPr>
            <a:r>
              <a:rPr lang="en-US" sz="2200" b="0" i="0" dirty="0">
                <a:solidFill>
                  <a:srgbClr val="1E1E1E"/>
                </a:solidFill>
                <a:effectLst/>
                <a:latin typeface="Albert Sans"/>
              </a:rPr>
              <a:t>Statistics tell us about sub-groups of people, but not about the individuals in those groups.</a:t>
            </a:r>
          </a:p>
          <a:p>
            <a:pPr marL="0" indent="0" algn="l" fontAlgn="base">
              <a:lnSpc>
                <a:spcPct val="100000"/>
              </a:lnSpc>
              <a:buNone/>
            </a:pPr>
            <a:r>
              <a:rPr lang="en-US" sz="2200" b="0" i="0" dirty="0">
                <a:solidFill>
                  <a:srgbClr val="1E1E1E"/>
                </a:solidFill>
                <a:effectLst/>
                <a:latin typeface="Albert Sans"/>
              </a:rPr>
              <a:t>We are the same people, but we are different individuals – we are diverse.</a:t>
            </a:r>
          </a:p>
          <a:p>
            <a:pPr marL="0" indent="0" algn="l" fontAlgn="base">
              <a:lnSpc>
                <a:spcPct val="100000"/>
              </a:lnSpc>
              <a:buNone/>
            </a:pPr>
            <a:r>
              <a:rPr lang="en-US" sz="2200" b="0" i="0" dirty="0">
                <a:solidFill>
                  <a:srgbClr val="1E1E1E"/>
                </a:solidFill>
                <a:effectLst/>
                <a:latin typeface="Albert Sans"/>
              </a:rPr>
              <a:t>This is why we need universal design. </a:t>
            </a:r>
          </a:p>
          <a:p>
            <a:pPr marL="0" indent="0" algn="l" fontAlgn="base">
              <a:lnSpc>
                <a:spcPct val="100000"/>
              </a:lnSpc>
              <a:buNone/>
            </a:pPr>
            <a:r>
              <a:rPr lang="en-US" sz="2200" b="0" i="0" dirty="0">
                <a:solidFill>
                  <a:srgbClr val="1E1E1E"/>
                </a:solidFill>
                <a:effectLst/>
                <a:latin typeface="Albert Sans"/>
              </a:rPr>
              <a:t>Let’s take a closer look at stereotypes after the quiz on the next slide. </a:t>
            </a:r>
          </a:p>
        </p:txBody>
      </p:sp>
      <p:pic>
        <p:nvPicPr>
          <p:cNvPr id="4" name="Picture 3" descr="Lots of different types of gloves in rows. They indicate diversity. They are all gloves by they are all different. ">
            <a:extLst>
              <a:ext uri="{FF2B5EF4-FFF2-40B4-BE49-F238E27FC236}">
                <a16:creationId xmlns:a16="http://schemas.microsoft.com/office/drawing/2014/main" id="{C8F75A29-832D-F5CF-9E91-78F24F5CF3E8}"/>
              </a:ext>
            </a:extLst>
          </p:cNvPr>
          <p:cNvPicPr>
            <a:picLocks noChangeAspect="1"/>
          </p:cNvPicPr>
          <p:nvPr/>
        </p:nvPicPr>
        <p:blipFill>
          <a:blip r:embed="rId4"/>
          <a:stretch>
            <a:fillRect/>
          </a:stretch>
        </p:blipFill>
        <p:spPr>
          <a:xfrm>
            <a:off x="5995852" y="1679311"/>
            <a:ext cx="5989456" cy="3235181"/>
          </a:xfrm>
          <a:prstGeom prst="rect">
            <a:avLst/>
          </a:prstGeom>
        </p:spPr>
      </p:pic>
      <p:sp>
        <p:nvSpPr>
          <p:cNvPr id="5" name="TextBox 4">
            <a:extLst>
              <a:ext uri="{FF2B5EF4-FFF2-40B4-BE49-F238E27FC236}">
                <a16:creationId xmlns:a16="http://schemas.microsoft.com/office/drawing/2014/main" id="{F54E3FB4-25FF-FF83-F7F2-73780A57EC45}"/>
              </a:ext>
            </a:extLst>
          </p:cNvPr>
          <p:cNvSpPr txBox="1"/>
          <p:nvPr/>
        </p:nvSpPr>
        <p:spPr>
          <a:xfrm>
            <a:off x="6196151" y="5178689"/>
            <a:ext cx="5558801" cy="369332"/>
          </a:xfrm>
          <a:prstGeom prst="rect">
            <a:avLst/>
          </a:prstGeom>
          <a:noFill/>
        </p:spPr>
        <p:txBody>
          <a:bodyPr wrap="square" rtlCol="0">
            <a:spAutoFit/>
          </a:bodyPr>
          <a:lstStyle/>
          <a:p>
            <a:r>
              <a:rPr lang="en-AU" i="1" dirty="0"/>
              <a:t>These are all gloves but they are all different – just like us!</a:t>
            </a:r>
          </a:p>
        </p:txBody>
      </p:sp>
    </p:spTree>
    <p:custDataLst>
      <p:tags r:id="rId1"/>
    </p:custDataLst>
    <p:extLst>
      <p:ext uri="{BB962C8B-B14F-4D97-AF65-F5344CB8AC3E}">
        <p14:creationId xmlns:p14="http://schemas.microsoft.com/office/powerpoint/2010/main" val="2082004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B477ECE-F60E-D7EF-351A-9004EC9804D3}"/>
              </a:ext>
            </a:extLst>
          </p:cNvPr>
          <p:cNvPicPr>
            <a:picLocks noChangeAspect="1"/>
          </p:cNvPicPr>
          <p:nvPr/>
        </p:nvPicPr>
        <p:blipFill>
          <a:blip r:embed="rId4"/>
          <a:stretch>
            <a:fillRect/>
          </a:stretch>
        </p:blipFill>
        <p:spPr>
          <a:xfrm>
            <a:off x="5939366" y="3628833"/>
            <a:ext cx="3386667" cy="1784733"/>
          </a:xfrm>
          <a:prstGeom prst="rect">
            <a:avLst/>
          </a:prstGeom>
        </p:spPr>
      </p:pic>
      <p:sp>
        <p:nvSpPr>
          <p:cNvPr id="34" name="ISPRING_QUIZ_SHAPE0">
            <a:extLst>
              <a:ext uri="{FF2B5EF4-FFF2-40B4-BE49-F238E27FC236}">
                <a16:creationId xmlns:a16="http://schemas.microsoft.com/office/drawing/2014/main" id="{EA331327-3472-AE8D-A898-7AF2E4D817E5}"/>
              </a:ext>
            </a:extLst>
          </p:cNvPr>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6" name="ISPRING_QUIZ_SHAPE1">
            <a:extLst>
              <a:ext uri="{FF2B5EF4-FFF2-40B4-BE49-F238E27FC236}">
                <a16:creationId xmlns:a16="http://schemas.microsoft.com/office/drawing/2014/main" id="{D278F5C8-7954-6187-38FE-342515DB1742}"/>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a:xfrm>
            <a:off x="2147570" y="1851660"/>
            <a:ext cx="8571230" cy="4445000"/>
          </a:xfrm>
          <a:prstGeom prst="rect">
            <a:avLst/>
          </a:prstGeom>
          <a:effectLst>
            <a:outerShdw blurRad="114300" dist="38100" dir="5400000" rotWithShape="0">
              <a:scrgbClr r="0" g="0" b="0">
                <a:alpha val="20000"/>
              </a:scrgbClr>
            </a:outerShdw>
          </a:effectLst>
        </p:spPr>
      </p:pic>
      <p:sp>
        <p:nvSpPr>
          <p:cNvPr id="37" name="ISPRING_QUIZ_SHAPE2">
            <a:extLst>
              <a:ext uri="{FF2B5EF4-FFF2-40B4-BE49-F238E27FC236}">
                <a16:creationId xmlns:a16="http://schemas.microsoft.com/office/drawing/2014/main" id="{E8EA84E3-431F-D44B-1027-5A68DA89C859}"/>
              </a:ext>
            </a:extLst>
          </p:cNvPr>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AU" sz="3000">
                <a:solidFill>
                  <a:srgbClr val="343944"/>
                </a:solidFill>
                <a:effectLst/>
                <a:latin typeface="Segoe UI" panose="020B0502040204020203" pitchFamily="34" charset="0"/>
              </a:rPr>
              <a:t>   Quiz</a:t>
            </a:r>
          </a:p>
        </p:txBody>
      </p:sp>
      <p:pic>
        <p:nvPicPr>
          <p:cNvPr id="39" name="ISPRING_QUIZ_SHAPE3">
            <a:extLst>
              <a:ext uri="{FF2B5EF4-FFF2-40B4-BE49-F238E27FC236}">
                <a16:creationId xmlns:a16="http://schemas.microsoft.com/office/drawing/2014/main" id="{9526F7F3-BD42-4071-A9C5-211F64F789FF}"/>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40" name="ISPRING_QUIZ_SHAPE4">
            <a:extLst>
              <a:ext uri="{FF2B5EF4-FFF2-40B4-BE49-F238E27FC236}">
                <a16:creationId xmlns:a16="http://schemas.microsoft.com/office/drawing/2014/main" id="{5C7691E5-E79B-38D7-2D00-AB8BB6ED4C77}"/>
              </a:ext>
            </a:extLst>
          </p:cNvPr>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a:solidFill>
                  <a:srgbClr val="343944"/>
                </a:solidFill>
                <a:effectLst/>
                <a:latin typeface="Segoe UI" panose="020B0502040204020203" pitchFamily="34" charset="0"/>
              </a:rPr>
              <a:t>Click the </a:t>
            </a:r>
            <a:r>
              <a:rPr lang="en-US" sz="2200" b="1">
                <a:solidFill>
                  <a:srgbClr val="343944"/>
                </a:solidFill>
                <a:effectLst/>
                <a:latin typeface="Segoe UI Semibold" panose="020B0702040204020203" pitchFamily="34" charset="0"/>
              </a:rPr>
              <a:t>Quiz</a:t>
            </a:r>
            <a:r>
              <a:rPr lang="en-US" sz="2200">
                <a:solidFill>
                  <a:srgbClr val="343944"/>
                </a:solidFill>
                <a:effectLst/>
                <a:latin typeface="Segoe UI" panose="020B0502040204020203" pitchFamily="34" charset="0"/>
              </a:rPr>
              <a:t> button to edit this object</a:t>
            </a:r>
            <a:endParaRPr lang="en-AU"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422356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9268-0F04-0588-F9FF-490E4C7E5FE4}"/>
              </a:ext>
            </a:extLst>
          </p:cNvPr>
          <p:cNvSpPr>
            <a:spLocks noGrp="1"/>
          </p:cNvSpPr>
          <p:nvPr>
            <p:ph type="title"/>
          </p:nvPr>
        </p:nvSpPr>
        <p:spPr/>
        <p:txBody>
          <a:bodyPr/>
          <a:lstStyle/>
          <a:p>
            <a:r>
              <a:rPr lang="en-AU" dirty="0"/>
              <a:t>Stereotyping</a:t>
            </a:r>
          </a:p>
        </p:txBody>
      </p:sp>
      <p:sp>
        <p:nvSpPr>
          <p:cNvPr id="3" name="Content Placeholder 2">
            <a:extLst>
              <a:ext uri="{FF2B5EF4-FFF2-40B4-BE49-F238E27FC236}">
                <a16:creationId xmlns:a16="http://schemas.microsoft.com/office/drawing/2014/main" id="{39DE30D7-E7A0-B82D-1F1F-139696DFFDAB}"/>
              </a:ext>
            </a:extLst>
          </p:cNvPr>
          <p:cNvSpPr>
            <a:spLocks noGrp="1"/>
          </p:cNvSpPr>
          <p:nvPr>
            <p:ph idx="1"/>
          </p:nvPr>
        </p:nvSpPr>
        <p:spPr>
          <a:xfrm>
            <a:off x="832199" y="1430246"/>
            <a:ext cx="4925664" cy="4351338"/>
          </a:xfrm>
        </p:spPr>
        <p:txBody>
          <a:bodyPr>
            <a:normAutofit/>
          </a:bodyPr>
          <a:lstStyle/>
          <a:p>
            <a:pPr marL="0" indent="0" algn="l" rtl="0" fontAlgn="base">
              <a:lnSpc>
                <a:spcPct val="100000"/>
              </a:lnSpc>
              <a:buNone/>
            </a:pPr>
            <a:r>
              <a:rPr lang="en-US" sz="2200" b="0" i="0" dirty="0">
                <a:solidFill>
                  <a:srgbClr val="1E1E1E"/>
                </a:solidFill>
                <a:effectLst/>
                <a:latin typeface="Albert Sans"/>
              </a:rPr>
              <a:t>Statistics are often used to segment the population into particular groups</a:t>
            </a:r>
          </a:p>
          <a:p>
            <a:pPr marL="0" indent="0" algn="l" fontAlgn="base">
              <a:lnSpc>
                <a:spcPct val="100000"/>
              </a:lnSpc>
              <a:buNone/>
            </a:pPr>
            <a:r>
              <a:rPr lang="en-US" sz="2200" b="0" i="0" dirty="0">
                <a:solidFill>
                  <a:srgbClr val="1E1E1E"/>
                </a:solidFill>
                <a:effectLst/>
                <a:latin typeface="Albert Sans"/>
              </a:rPr>
              <a:t>It’s assumed people in these groups all have something in common or behave in a similar way.</a:t>
            </a:r>
          </a:p>
          <a:p>
            <a:pPr marL="0" indent="0" algn="l" fontAlgn="base">
              <a:lnSpc>
                <a:spcPct val="100000"/>
              </a:lnSpc>
              <a:buNone/>
            </a:pPr>
            <a:r>
              <a:rPr lang="en-US" sz="2200" b="0" i="0" dirty="0">
                <a:solidFill>
                  <a:srgbClr val="1E1E1E"/>
                </a:solidFill>
                <a:effectLst/>
                <a:latin typeface="Albert Sans"/>
              </a:rPr>
              <a:t>It is also assumed that each group is different from the others and share little in common.</a:t>
            </a:r>
            <a:br>
              <a:rPr lang="en-US" sz="2200" b="0" i="0" dirty="0">
                <a:solidFill>
                  <a:srgbClr val="1E1E1E"/>
                </a:solidFill>
                <a:effectLst/>
                <a:latin typeface="inherit"/>
              </a:rPr>
            </a:br>
            <a:endParaRPr lang="en-US" sz="2200" b="0" i="0" dirty="0">
              <a:solidFill>
                <a:srgbClr val="1E1E1E"/>
              </a:solidFill>
              <a:effectLst/>
              <a:latin typeface="inherit"/>
            </a:endParaRPr>
          </a:p>
          <a:p>
            <a:pPr marL="0" indent="0" algn="l" fontAlgn="base">
              <a:buNone/>
            </a:pPr>
            <a:r>
              <a:rPr lang="en-AU" sz="2200" b="0" i="0" dirty="0">
                <a:solidFill>
                  <a:srgbClr val="1E1E1E"/>
                </a:solidFill>
                <a:effectLst/>
              </a:rPr>
              <a:t>This is </a:t>
            </a:r>
            <a:r>
              <a:rPr lang="en-AU" sz="2200" dirty="0">
                <a:solidFill>
                  <a:srgbClr val="1E1E1E"/>
                </a:solidFill>
              </a:rPr>
              <a:t>stereotyping.</a:t>
            </a:r>
            <a:br>
              <a:rPr lang="en-AU" sz="2200" dirty="0"/>
            </a:br>
            <a:endParaRPr lang="en-AU" sz="2200" dirty="0"/>
          </a:p>
        </p:txBody>
      </p:sp>
      <p:pic>
        <p:nvPicPr>
          <p:cNvPr id="4" name="Picture 3" descr="Four generations of men in one family. The grandfather is holding the new baby. His son and grandson sit either side. ">
            <a:extLst>
              <a:ext uri="{FF2B5EF4-FFF2-40B4-BE49-F238E27FC236}">
                <a16:creationId xmlns:a16="http://schemas.microsoft.com/office/drawing/2014/main" id="{321FD234-E4AE-FADC-8486-04C43CF8A345}"/>
              </a:ext>
            </a:extLst>
          </p:cNvPr>
          <p:cNvPicPr>
            <a:picLocks noChangeAspect="1"/>
          </p:cNvPicPr>
          <p:nvPr/>
        </p:nvPicPr>
        <p:blipFill>
          <a:blip r:embed="rId4"/>
          <a:stretch>
            <a:fillRect/>
          </a:stretch>
        </p:blipFill>
        <p:spPr>
          <a:xfrm>
            <a:off x="6096000" y="1430246"/>
            <a:ext cx="6096000" cy="4572000"/>
          </a:xfrm>
          <a:prstGeom prst="rect">
            <a:avLst/>
          </a:prstGeom>
        </p:spPr>
      </p:pic>
    </p:spTree>
    <p:custDataLst>
      <p:tags r:id="rId1"/>
    </p:custDataLst>
    <p:extLst>
      <p:ext uri="{BB962C8B-B14F-4D97-AF65-F5344CB8AC3E}">
        <p14:creationId xmlns:p14="http://schemas.microsoft.com/office/powerpoint/2010/main" val="4096614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46DB-6AC2-1FE7-10C0-8E70C5B8D72C}"/>
              </a:ext>
            </a:extLst>
          </p:cNvPr>
          <p:cNvSpPr>
            <a:spLocks noGrp="1"/>
          </p:cNvSpPr>
          <p:nvPr>
            <p:ph type="title"/>
          </p:nvPr>
        </p:nvSpPr>
        <p:spPr/>
        <p:txBody>
          <a:bodyPr/>
          <a:lstStyle/>
          <a:p>
            <a:r>
              <a:rPr lang="en-AU" dirty="0"/>
              <a:t>Stereotyping </a:t>
            </a:r>
          </a:p>
        </p:txBody>
      </p:sp>
      <p:sp>
        <p:nvSpPr>
          <p:cNvPr id="3" name="Content Placeholder 2">
            <a:extLst>
              <a:ext uri="{FF2B5EF4-FFF2-40B4-BE49-F238E27FC236}">
                <a16:creationId xmlns:a16="http://schemas.microsoft.com/office/drawing/2014/main" id="{6699595A-A459-A060-3432-89823A2F4C92}"/>
              </a:ext>
            </a:extLst>
          </p:cNvPr>
          <p:cNvSpPr>
            <a:spLocks noGrp="1"/>
          </p:cNvSpPr>
          <p:nvPr>
            <p:ph idx="1"/>
          </p:nvPr>
        </p:nvSpPr>
        <p:spPr>
          <a:xfrm>
            <a:off x="832199" y="1696358"/>
            <a:ext cx="5882926" cy="3648166"/>
          </a:xfrm>
        </p:spPr>
        <p:txBody>
          <a:bodyPr>
            <a:normAutofit/>
          </a:bodyPr>
          <a:lstStyle/>
          <a:p>
            <a:pPr marL="0" indent="0">
              <a:lnSpc>
                <a:spcPct val="100000"/>
              </a:lnSpc>
              <a:buNone/>
            </a:pPr>
            <a:r>
              <a:rPr lang="en-US" sz="2200" b="0" i="0" dirty="0">
                <a:solidFill>
                  <a:srgbClr val="1E1E1E"/>
                </a:solidFill>
                <a:effectLst/>
              </a:rPr>
              <a:t>People can also be stereotyped by race, religion, level of wealth, sexual orientation and intellectual and physical ability.</a:t>
            </a:r>
          </a:p>
          <a:p>
            <a:pPr marL="0" indent="0">
              <a:lnSpc>
                <a:spcPct val="100000"/>
              </a:lnSpc>
              <a:buNone/>
            </a:pPr>
            <a:r>
              <a:rPr lang="en-US" sz="2200" b="0" i="0" dirty="0">
                <a:solidFill>
                  <a:srgbClr val="1E1E1E"/>
                </a:solidFill>
                <a:effectLst/>
              </a:rPr>
              <a:t>When we think about all the people in our stereotypical grouping, whether we are, say, a Millennial or Baby Boomer, we know that people in our cohort are individuals. </a:t>
            </a:r>
          </a:p>
          <a:p>
            <a:pPr marL="0" indent="0">
              <a:lnSpc>
                <a:spcPct val="100000"/>
              </a:lnSpc>
              <a:buNone/>
            </a:pPr>
            <a:r>
              <a:rPr lang="en-US" sz="2200" b="0" i="0" dirty="0">
                <a:solidFill>
                  <a:srgbClr val="1E1E1E"/>
                </a:solidFill>
                <a:effectLst/>
              </a:rPr>
              <a:t>We are not all the same.</a:t>
            </a:r>
            <a:endParaRPr lang="en-AU" sz="2200" dirty="0"/>
          </a:p>
          <a:p>
            <a:pPr marL="0" indent="0">
              <a:lnSpc>
                <a:spcPct val="120000"/>
              </a:lnSpc>
              <a:buNone/>
            </a:pPr>
            <a:endParaRPr lang="en-US" sz="2200" b="0" i="0" dirty="0">
              <a:solidFill>
                <a:srgbClr val="1E1E1E"/>
              </a:solidFill>
              <a:effectLst/>
            </a:endParaRPr>
          </a:p>
        </p:txBody>
      </p:sp>
      <p:pic>
        <p:nvPicPr>
          <p:cNvPr id="4" name="Picture 3" descr="Four male youths are walking on a footpath towards an archway. They are wearing brightly coloured T shirts.">
            <a:extLst>
              <a:ext uri="{FF2B5EF4-FFF2-40B4-BE49-F238E27FC236}">
                <a16:creationId xmlns:a16="http://schemas.microsoft.com/office/drawing/2014/main" id="{3186E366-8F0C-D029-2E2F-2467C16FCBD8}"/>
              </a:ext>
            </a:extLst>
          </p:cNvPr>
          <p:cNvPicPr>
            <a:picLocks noChangeAspect="1"/>
          </p:cNvPicPr>
          <p:nvPr/>
        </p:nvPicPr>
        <p:blipFill>
          <a:blip r:embed="rId4"/>
          <a:stretch>
            <a:fillRect/>
          </a:stretch>
        </p:blipFill>
        <p:spPr>
          <a:xfrm>
            <a:off x="7327779" y="1604917"/>
            <a:ext cx="4864221" cy="3648166"/>
          </a:xfrm>
          <a:prstGeom prst="rect">
            <a:avLst/>
          </a:prstGeom>
        </p:spPr>
      </p:pic>
    </p:spTree>
    <p:custDataLst>
      <p:tags r:id="rId1"/>
    </p:custDataLst>
    <p:extLst>
      <p:ext uri="{BB962C8B-B14F-4D97-AF65-F5344CB8AC3E}">
        <p14:creationId xmlns:p14="http://schemas.microsoft.com/office/powerpoint/2010/main" val="239874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B8BD-9415-4625-E028-EE5DFF812022}"/>
              </a:ext>
            </a:extLst>
          </p:cNvPr>
          <p:cNvSpPr>
            <a:spLocks noGrp="1"/>
          </p:cNvSpPr>
          <p:nvPr>
            <p:ph type="title"/>
          </p:nvPr>
        </p:nvSpPr>
        <p:spPr/>
        <p:txBody>
          <a:bodyPr/>
          <a:lstStyle/>
          <a:p>
            <a:r>
              <a:rPr lang="en-AU" dirty="0"/>
              <a:t>Stereotyping</a:t>
            </a:r>
          </a:p>
        </p:txBody>
      </p:sp>
      <p:sp>
        <p:nvSpPr>
          <p:cNvPr id="3" name="Content Placeholder 2">
            <a:extLst>
              <a:ext uri="{FF2B5EF4-FFF2-40B4-BE49-F238E27FC236}">
                <a16:creationId xmlns:a16="http://schemas.microsoft.com/office/drawing/2014/main" id="{8CD75DB5-889F-D23F-01C7-3AA8897C6DA5}"/>
              </a:ext>
            </a:extLst>
          </p:cNvPr>
          <p:cNvSpPr>
            <a:spLocks noGrp="1"/>
          </p:cNvSpPr>
          <p:nvPr>
            <p:ph idx="1"/>
          </p:nvPr>
        </p:nvSpPr>
        <p:spPr>
          <a:xfrm>
            <a:off x="708214" y="2090554"/>
            <a:ext cx="6705070" cy="3188249"/>
          </a:xfrm>
        </p:spPr>
        <p:txBody>
          <a:bodyPr>
            <a:normAutofit/>
          </a:bodyPr>
          <a:lstStyle/>
          <a:p>
            <a:pPr marL="0" indent="0">
              <a:buNone/>
            </a:pPr>
            <a:r>
              <a:rPr lang="en-US" sz="2200" b="0" i="0" dirty="0">
                <a:solidFill>
                  <a:srgbClr val="1E1E1E"/>
                </a:solidFill>
                <a:effectLst/>
              </a:rPr>
              <a:t>Stereotyping is often used in negative ways and can lead to prejudice. </a:t>
            </a:r>
          </a:p>
          <a:p>
            <a:pPr marL="0" indent="0">
              <a:buNone/>
            </a:pPr>
            <a:r>
              <a:rPr lang="en-US" sz="2200" b="0" i="0" dirty="0">
                <a:solidFill>
                  <a:srgbClr val="1E1E1E"/>
                </a:solidFill>
                <a:effectLst/>
              </a:rPr>
              <a:t>It is also part of culture and social perception. </a:t>
            </a:r>
          </a:p>
          <a:p>
            <a:pPr marL="0" indent="0">
              <a:buNone/>
            </a:pPr>
            <a:r>
              <a:rPr lang="en-US" sz="2200" b="0" i="0" dirty="0">
                <a:solidFill>
                  <a:srgbClr val="1E1E1E"/>
                </a:solidFill>
                <a:effectLst/>
              </a:rPr>
              <a:t>This is why stereotyping behaviour is hard to overcome.</a:t>
            </a:r>
          </a:p>
          <a:p>
            <a:pPr marL="0" indent="0">
              <a:buNone/>
            </a:pPr>
            <a:endParaRPr lang="en-US" sz="2200" dirty="0">
              <a:solidFill>
                <a:srgbClr val="1E1E1E"/>
              </a:solidFill>
            </a:endParaRPr>
          </a:p>
          <a:p>
            <a:pPr marL="0" indent="0">
              <a:buNone/>
            </a:pPr>
            <a:r>
              <a:rPr lang="en-US" sz="2200" dirty="0">
                <a:solidFill>
                  <a:srgbClr val="1E1E1E"/>
                </a:solidFill>
              </a:rPr>
              <a:t>Stereotyping can also apply to images, icons and brands</a:t>
            </a:r>
          </a:p>
          <a:p>
            <a:pPr marL="0" indent="0">
              <a:buNone/>
            </a:pPr>
            <a:endParaRPr lang="en-AU" sz="2200" dirty="0"/>
          </a:p>
        </p:txBody>
      </p:sp>
      <p:pic>
        <p:nvPicPr>
          <p:cNvPr id="4" name="Picture 3" descr="A montage of faces with the words &quot;community&quot; at the bottom. ">
            <a:extLst>
              <a:ext uri="{FF2B5EF4-FFF2-40B4-BE49-F238E27FC236}">
                <a16:creationId xmlns:a16="http://schemas.microsoft.com/office/drawing/2014/main" id="{4A292D6F-3021-24F9-764B-12FE296D8607}"/>
              </a:ext>
            </a:extLst>
          </p:cNvPr>
          <p:cNvPicPr>
            <a:picLocks noChangeAspect="1"/>
          </p:cNvPicPr>
          <p:nvPr/>
        </p:nvPicPr>
        <p:blipFill>
          <a:blip r:embed="rId4"/>
          <a:stretch>
            <a:fillRect/>
          </a:stretch>
        </p:blipFill>
        <p:spPr>
          <a:xfrm>
            <a:off x="7086600" y="1597968"/>
            <a:ext cx="5022670" cy="3829786"/>
          </a:xfrm>
          <a:prstGeom prst="rect">
            <a:avLst/>
          </a:prstGeom>
        </p:spPr>
      </p:pic>
    </p:spTree>
    <p:custDataLst>
      <p:tags r:id="rId1"/>
    </p:custDataLst>
    <p:extLst>
      <p:ext uri="{BB962C8B-B14F-4D97-AF65-F5344CB8AC3E}">
        <p14:creationId xmlns:p14="http://schemas.microsoft.com/office/powerpoint/2010/main" val="2961167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4CEB-3CEF-A0B5-0E6A-810642FAD933}"/>
              </a:ext>
            </a:extLst>
          </p:cNvPr>
          <p:cNvSpPr>
            <a:spLocks noGrp="1"/>
          </p:cNvSpPr>
          <p:nvPr>
            <p:ph type="title"/>
          </p:nvPr>
        </p:nvSpPr>
        <p:spPr/>
        <p:txBody>
          <a:bodyPr/>
          <a:lstStyle/>
          <a:p>
            <a:r>
              <a:rPr lang="en-AU" dirty="0"/>
              <a:t>Images, icons and brands</a:t>
            </a:r>
          </a:p>
        </p:txBody>
      </p:sp>
      <p:sp>
        <p:nvSpPr>
          <p:cNvPr id="3" name="Content Placeholder 2">
            <a:extLst>
              <a:ext uri="{FF2B5EF4-FFF2-40B4-BE49-F238E27FC236}">
                <a16:creationId xmlns:a16="http://schemas.microsoft.com/office/drawing/2014/main" id="{3B6F1052-0D1B-BED7-EB30-4C119CC0B2F0}"/>
              </a:ext>
            </a:extLst>
          </p:cNvPr>
          <p:cNvSpPr>
            <a:spLocks noGrp="1"/>
          </p:cNvSpPr>
          <p:nvPr>
            <p:ph idx="1"/>
          </p:nvPr>
        </p:nvSpPr>
        <p:spPr>
          <a:xfrm>
            <a:off x="4349931" y="1656624"/>
            <a:ext cx="6997868" cy="3968924"/>
          </a:xfrm>
        </p:spPr>
        <p:txBody>
          <a:bodyPr>
            <a:normAutofit/>
          </a:bodyPr>
          <a:lstStyle/>
          <a:p>
            <a:pPr marL="0" indent="0">
              <a:buNone/>
            </a:pPr>
            <a:r>
              <a:rPr lang="en-AU" sz="2200" dirty="0"/>
              <a:t>What do you think of when you see the international symbol for access?</a:t>
            </a:r>
          </a:p>
          <a:p>
            <a:pPr marL="0" indent="0">
              <a:buNone/>
            </a:pPr>
            <a:endParaRPr lang="en-AU" sz="1000" dirty="0"/>
          </a:p>
          <a:p>
            <a:pPr marL="0" indent="0">
              <a:buNone/>
            </a:pPr>
            <a:r>
              <a:rPr lang="en-AU" sz="2200" dirty="0"/>
              <a:t>Take a moment to think about it.</a:t>
            </a:r>
          </a:p>
          <a:p>
            <a:pPr marL="0" indent="0">
              <a:buNone/>
            </a:pPr>
            <a:endParaRPr lang="en-AU" sz="1000" dirty="0"/>
          </a:p>
          <a:p>
            <a:pPr marL="0" indent="0">
              <a:buNone/>
            </a:pPr>
            <a:r>
              <a:rPr lang="en-AU" sz="2200" dirty="0"/>
              <a:t>Then have a look at the video in the next slide. </a:t>
            </a:r>
          </a:p>
          <a:p>
            <a:pPr marL="0" indent="0">
              <a:buNone/>
            </a:pPr>
            <a:endParaRPr lang="en-AU" sz="1000" dirty="0"/>
          </a:p>
          <a:p>
            <a:pPr marL="0" indent="0">
              <a:buNone/>
            </a:pPr>
            <a:r>
              <a:rPr lang="en-AU" sz="2200" dirty="0"/>
              <a:t>The video is by Adrian Treharne and is titled, What does this symbol actually mean?</a:t>
            </a:r>
          </a:p>
        </p:txBody>
      </p:sp>
      <p:pic>
        <p:nvPicPr>
          <p:cNvPr id="4" name="Picture 3" descr="The internationally recognised access symbol.">
            <a:extLst>
              <a:ext uri="{FF2B5EF4-FFF2-40B4-BE49-F238E27FC236}">
                <a16:creationId xmlns:a16="http://schemas.microsoft.com/office/drawing/2014/main" id="{DF630ED6-6799-62D7-96AA-496E7647B3EC}"/>
              </a:ext>
            </a:extLst>
          </p:cNvPr>
          <p:cNvPicPr>
            <a:picLocks noChangeAspect="1"/>
          </p:cNvPicPr>
          <p:nvPr/>
        </p:nvPicPr>
        <p:blipFill>
          <a:blip r:embed="rId4"/>
          <a:stretch>
            <a:fillRect/>
          </a:stretch>
        </p:blipFill>
        <p:spPr>
          <a:xfrm>
            <a:off x="1274164" y="2066789"/>
            <a:ext cx="2363557" cy="2846256"/>
          </a:xfrm>
          <a:prstGeom prst="rect">
            <a:avLst/>
          </a:prstGeom>
        </p:spPr>
      </p:pic>
    </p:spTree>
    <p:custDataLst>
      <p:tags r:id="rId1"/>
    </p:custDataLst>
    <p:extLst>
      <p:ext uri="{BB962C8B-B14F-4D97-AF65-F5344CB8AC3E}">
        <p14:creationId xmlns:p14="http://schemas.microsoft.com/office/powerpoint/2010/main" val="198166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457D-C6FA-956B-F15B-7B568B4BE918}"/>
              </a:ext>
            </a:extLst>
          </p:cNvPr>
          <p:cNvSpPr>
            <a:spLocks noGrp="1"/>
          </p:cNvSpPr>
          <p:nvPr>
            <p:ph type="title"/>
          </p:nvPr>
        </p:nvSpPr>
        <p:spPr/>
        <p:txBody>
          <a:bodyPr/>
          <a:lstStyle/>
          <a:p>
            <a:r>
              <a:rPr lang="en-AU" dirty="0"/>
              <a:t>What does this symbol mean?</a:t>
            </a:r>
          </a:p>
        </p:txBody>
      </p:sp>
      <p:sp>
        <p:nvSpPr>
          <p:cNvPr id="5" name="TextBox 4">
            <a:extLst>
              <a:ext uri="{FF2B5EF4-FFF2-40B4-BE49-F238E27FC236}">
                <a16:creationId xmlns:a16="http://schemas.microsoft.com/office/drawing/2014/main" id="{383644B5-199C-799A-828B-2EF615511220}"/>
              </a:ext>
            </a:extLst>
          </p:cNvPr>
          <p:cNvSpPr txBox="1"/>
          <p:nvPr/>
        </p:nvSpPr>
        <p:spPr>
          <a:xfrm>
            <a:off x="6774885" y="5622914"/>
            <a:ext cx="5003827" cy="400110"/>
          </a:xfrm>
          <a:prstGeom prst="rect">
            <a:avLst/>
          </a:prstGeom>
          <a:noFill/>
        </p:spPr>
        <p:txBody>
          <a:bodyPr wrap="square">
            <a:spAutoFit/>
          </a:bodyPr>
          <a:lstStyle/>
          <a:p>
            <a:pPr marL="0" indent="0">
              <a:buNone/>
            </a:pPr>
            <a:r>
              <a:rPr lang="en-AU" sz="2000" dirty="0">
                <a:solidFill>
                  <a:srgbClr val="005392"/>
                </a:solidFill>
              </a:rPr>
              <a:t>Did you change your initial thoughts?</a:t>
            </a:r>
          </a:p>
        </p:txBody>
      </p:sp>
      <p:pic>
        <p:nvPicPr>
          <p:cNvPr id="11" name="Content Placeholder 10" descr="First screen of the video of what does this symbol actually mean. ">
            <a:hlinkClick r:id="rId4"/>
            <a:extLst>
              <a:ext uri="{FF2B5EF4-FFF2-40B4-BE49-F238E27FC236}">
                <a16:creationId xmlns:a16="http://schemas.microsoft.com/office/drawing/2014/main" id="{210DE8A6-E070-49A0-76EF-8A69E54C84D1}"/>
              </a:ext>
            </a:extLst>
          </p:cNvPr>
          <p:cNvPicPr>
            <a:picLocks noGrp="1" noChangeAspect="1"/>
          </p:cNvPicPr>
          <p:nvPr>
            <p:ph idx="1"/>
          </p:nvPr>
        </p:nvPicPr>
        <p:blipFill>
          <a:blip r:embed="rId5"/>
          <a:stretch>
            <a:fillRect/>
          </a:stretch>
        </p:blipFill>
        <p:spPr>
          <a:xfrm>
            <a:off x="2221795" y="1430339"/>
            <a:ext cx="6853749" cy="3855234"/>
          </a:xfrm>
          <a:prstGeom prst="rect">
            <a:avLst/>
          </a:prstGeom>
        </p:spPr>
      </p:pic>
    </p:spTree>
    <p:custDataLst>
      <p:tags r:id="rId1"/>
    </p:custDataLst>
    <p:extLst>
      <p:ext uri="{BB962C8B-B14F-4D97-AF65-F5344CB8AC3E}">
        <p14:creationId xmlns:p14="http://schemas.microsoft.com/office/powerpoint/2010/main" val="1504012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95B9-1E01-C368-3D7B-C87100F248C6}"/>
              </a:ext>
            </a:extLst>
          </p:cNvPr>
          <p:cNvSpPr>
            <a:spLocks noGrp="1"/>
          </p:cNvSpPr>
          <p:nvPr>
            <p:ph type="title"/>
          </p:nvPr>
        </p:nvSpPr>
        <p:spPr/>
        <p:txBody>
          <a:bodyPr/>
          <a:lstStyle/>
          <a:p>
            <a:r>
              <a:rPr lang="en-AU" dirty="0"/>
              <a:t>Images, icons and brands can </a:t>
            </a:r>
            <a:r>
              <a:rPr lang="en-AU" dirty="0" err="1"/>
              <a:t>sterotype</a:t>
            </a:r>
            <a:endParaRPr lang="en-AU" dirty="0"/>
          </a:p>
        </p:txBody>
      </p:sp>
      <p:sp>
        <p:nvSpPr>
          <p:cNvPr id="3" name="Content Placeholder 2">
            <a:extLst>
              <a:ext uri="{FF2B5EF4-FFF2-40B4-BE49-F238E27FC236}">
                <a16:creationId xmlns:a16="http://schemas.microsoft.com/office/drawing/2014/main" id="{B33FD059-8EDC-4BC1-BB4A-EAADF3DA7D8D}"/>
              </a:ext>
            </a:extLst>
          </p:cNvPr>
          <p:cNvSpPr>
            <a:spLocks noGrp="1"/>
          </p:cNvSpPr>
          <p:nvPr>
            <p:ph idx="1"/>
          </p:nvPr>
        </p:nvSpPr>
        <p:spPr>
          <a:xfrm>
            <a:off x="749022" y="1700125"/>
            <a:ext cx="6497515" cy="3940040"/>
          </a:xfrm>
        </p:spPr>
        <p:txBody>
          <a:bodyPr>
            <a:normAutofit/>
          </a:bodyPr>
          <a:lstStyle/>
          <a:p>
            <a:pPr marL="0" indent="0">
              <a:lnSpc>
                <a:spcPct val="100000"/>
              </a:lnSpc>
              <a:spcAft>
                <a:spcPts val="600"/>
              </a:spcAft>
              <a:buNone/>
            </a:pPr>
            <a:r>
              <a:rPr lang="en-AU" sz="2200" dirty="0"/>
              <a:t>The video provides and interesting history of this enduring international icon for disability access.</a:t>
            </a:r>
          </a:p>
          <a:p>
            <a:pPr marL="0" indent="0">
              <a:lnSpc>
                <a:spcPct val="100000"/>
              </a:lnSpc>
              <a:spcAft>
                <a:spcPts val="600"/>
              </a:spcAft>
              <a:buNone/>
            </a:pPr>
            <a:r>
              <a:rPr lang="en-AU" sz="2200" dirty="0"/>
              <a:t>It also shows how we attach different meanings to brands, icons and images. </a:t>
            </a:r>
          </a:p>
          <a:p>
            <a:pPr marL="0" indent="0">
              <a:lnSpc>
                <a:spcPct val="100000"/>
              </a:lnSpc>
              <a:spcAft>
                <a:spcPts val="600"/>
              </a:spcAft>
              <a:buNone/>
            </a:pPr>
            <a:r>
              <a:rPr lang="en-AU" sz="2200" dirty="0"/>
              <a:t>These meanings reinforce our stereotypes!</a:t>
            </a:r>
          </a:p>
          <a:p>
            <a:pPr marL="0" indent="0">
              <a:lnSpc>
                <a:spcPct val="100000"/>
              </a:lnSpc>
              <a:spcAft>
                <a:spcPts val="600"/>
              </a:spcAft>
              <a:buNone/>
            </a:pPr>
            <a:r>
              <a:rPr lang="en-AU" sz="2200" dirty="0"/>
              <a:t>Assumptions, averages and stereotyping restrict design and reduce the size of the potential market.</a:t>
            </a:r>
          </a:p>
          <a:p>
            <a:pPr marL="0" indent="0">
              <a:lnSpc>
                <a:spcPct val="100000"/>
              </a:lnSpc>
              <a:spcAft>
                <a:spcPts val="600"/>
              </a:spcAft>
              <a:buNone/>
            </a:pPr>
            <a:r>
              <a:rPr lang="en-AU" sz="2200" dirty="0"/>
              <a:t>We need to design for the whole population bell-curve.</a:t>
            </a:r>
          </a:p>
        </p:txBody>
      </p:sp>
      <p:pic>
        <p:nvPicPr>
          <p:cNvPr id="4" name="Picture 3" descr="A standard statistical bell curve. ">
            <a:extLst>
              <a:ext uri="{FF2B5EF4-FFF2-40B4-BE49-F238E27FC236}">
                <a16:creationId xmlns:a16="http://schemas.microsoft.com/office/drawing/2014/main" id="{F66FB38E-02A0-B74B-3966-E2EAF2418F27}"/>
              </a:ext>
            </a:extLst>
          </p:cNvPr>
          <p:cNvPicPr>
            <a:picLocks noChangeAspect="1"/>
          </p:cNvPicPr>
          <p:nvPr/>
        </p:nvPicPr>
        <p:blipFill>
          <a:blip r:embed="rId4"/>
          <a:stretch>
            <a:fillRect/>
          </a:stretch>
        </p:blipFill>
        <p:spPr>
          <a:xfrm>
            <a:off x="8194221" y="1855108"/>
            <a:ext cx="2857500" cy="2857500"/>
          </a:xfrm>
          <a:prstGeom prst="rect">
            <a:avLst/>
          </a:prstGeom>
        </p:spPr>
      </p:pic>
      <p:sp>
        <p:nvSpPr>
          <p:cNvPr id="6" name="TextBox 5">
            <a:extLst>
              <a:ext uri="{FF2B5EF4-FFF2-40B4-BE49-F238E27FC236}">
                <a16:creationId xmlns:a16="http://schemas.microsoft.com/office/drawing/2014/main" id="{0055253C-3243-5285-9DCC-974BAED41FC8}"/>
              </a:ext>
            </a:extLst>
          </p:cNvPr>
          <p:cNvSpPr txBox="1"/>
          <p:nvPr/>
        </p:nvSpPr>
        <p:spPr>
          <a:xfrm>
            <a:off x="7977414" y="4811555"/>
            <a:ext cx="3291114" cy="646331"/>
          </a:xfrm>
          <a:prstGeom prst="rect">
            <a:avLst/>
          </a:prstGeom>
          <a:noFill/>
        </p:spPr>
        <p:txBody>
          <a:bodyPr wrap="square">
            <a:spAutoFit/>
          </a:bodyPr>
          <a:lstStyle/>
          <a:p>
            <a:pPr algn="l" fontAlgn="base"/>
            <a:r>
              <a:rPr lang="en-AU" b="0" i="1" dirty="0">
                <a:solidFill>
                  <a:srgbClr val="1E1E1E"/>
                </a:solidFill>
                <a:effectLst/>
                <a:latin typeface="inherit"/>
              </a:rPr>
              <a:t>A standard statistical bell curve</a:t>
            </a:r>
            <a:br>
              <a:rPr lang="en-AU" dirty="0"/>
            </a:br>
            <a:endParaRPr lang="en-AU" dirty="0"/>
          </a:p>
        </p:txBody>
      </p:sp>
    </p:spTree>
    <p:custDataLst>
      <p:tags r:id="rId1"/>
    </p:custDataLst>
    <p:extLst>
      <p:ext uri="{BB962C8B-B14F-4D97-AF65-F5344CB8AC3E}">
        <p14:creationId xmlns:p14="http://schemas.microsoft.com/office/powerpoint/2010/main" val="706878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0157-EF8D-31F2-2F4B-BAD2BC54964C}"/>
              </a:ext>
            </a:extLst>
          </p:cNvPr>
          <p:cNvSpPr>
            <a:spLocks noGrp="1"/>
          </p:cNvSpPr>
          <p:nvPr>
            <p:ph type="title"/>
          </p:nvPr>
        </p:nvSpPr>
        <p:spPr/>
        <p:txBody>
          <a:bodyPr/>
          <a:lstStyle/>
          <a:p>
            <a:r>
              <a:rPr lang="en-AU" dirty="0"/>
              <a:t>In Summary…</a:t>
            </a:r>
          </a:p>
        </p:txBody>
      </p:sp>
      <p:sp>
        <p:nvSpPr>
          <p:cNvPr id="3" name="Content Placeholder 2">
            <a:extLst>
              <a:ext uri="{FF2B5EF4-FFF2-40B4-BE49-F238E27FC236}">
                <a16:creationId xmlns:a16="http://schemas.microsoft.com/office/drawing/2014/main" id="{4ED89E14-1DE2-E7BB-E47F-43F7000FBF34}"/>
              </a:ext>
            </a:extLst>
          </p:cNvPr>
          <p:cNvSpPr>
            <a:spLocks noGrp="1"/>
          </p:cNvSpPr>
          <p:nvPr>
            <p:ph idx="1"/>
          </p:nvPr>
        </p:nvSpPr>
        <p:spPr>
          <a:xfrm>
            <a:off x="832199" y="2315616"/>
            <a:ext cx="5522106" cy="2822441"/>
          </a:xfrm>
        </p:spPr>
        <p:txBody>
          <a:bodyPr>
            <a:normAutofit lnSpcReduction="10000"/>
          </a:bodyPr>
          <a:lstStyle/>
          <a:p>
            <a:pPr marL="0" indent="0">
              <a:buNone/>
            </a:pPr>
            <a:r>
              <a:rPr lang="en-AU" sz="2200" dirty="0"/>
              <a:t>Universal design is about avoiding stereotypes and embracing diversity:</a:t>
            </a:r>
          </a:p>
          <a:p>
            <a:pPr marL="457200" lvl="1" indent="0">
              <a:buNone/>
            </a:pPr>
            <a:r>
              <a:rPr lang="en-AU" sz="2200" dirty="0"/>
              <a:t>- It opens up design thinking</a:t>
            </a:r>
          </a:p>
          <a:p>
            <a:pPr marL="457200" lvl="1" indent="0">
              <a:buNone/>
            </a:pPr>
            <a:r>
              <a:rPr lang="en-AU" sz="2200" dirty="0"/>
              <a:t>- Increases the number of users</a:t>
            </a:r>
          </a:p>
          <a:p>
            <a:pPr lvl="1">
              <a:buFontTx/>
              <a:buChar char="-"/>
            </a:pPr>
            <a:r>
              <a:rPr lang="en-AU" sz="2200" dirty="0"/>
              <a:t>Increases the market size</a:t>
            </a:r>
          </a:p>
          <a:p>
            <a:pPr lvl="1">
              <a:buFontTx/>
              <a:buChar char="-"/>
            </a:pPr>
            <a:endParaRPr lang="en-AU" sz="2200" dirty="0"/>
          </a:p>
          <a:p>
            <a:pPr marL="0" indent="0">
              <a:buNone/>
            </a:pPr>
            <a:r>
              <a:rPr lang="en-AU" sz="2200" dirty="0"/>
              <a:t>Take the next quiz and then continue to Module 3</a:t>
            </a:r>
          </a:p>
        </p:txBody>
      </p:sp>
      <p:pic>
        <p:nvPicPr>
          <p:cNvPr id="4" name="Picture 3" descr="A montage of photos of people from different ethnic backgrounds.">
            <a:extLst>
              <a:ext uri="{FF2B5EF4-FFF2-40B4-BE49-F238E27FC236}">
                <a16:creationId xmlns:a16="http://schemas.microsoft.com/office/drawing/2014/main" id="{9F1CDE7C-E8B8-4EC8-CF98-7E9C16BB0E6A}"/>
              </a:ext>
            </a:extLst>
          </p:cNvPr>
          <p:cNvPicPr>
            <a:picLocks noChangeAspect="1"/>
          </p:cNvPicPr>
          <p:nvPr/>
        </p:nvPicPr>
        <p:blipFill>
          <a:blip r:embed="rId4"/>
          <a:stretch>
            <a:fillRect/>
          </a:stretch>
        </p:blipFill>
        <p:spPr>
          <a:xfrm>
            <a:off x="6633275" y="1698011"/>
            <a:ext cx="5222928" cy="3476511"/>
          </a:xfrm>
          <a:prstGeom prst="rect">
            <a:avLst/>
          </a:prstGeom>
        </p:spPr>
      </p:pic>
    </p:spTree>
    <p:custDataLst>
      <p:tags r:id="rId1"/>
    </p:custDataLst>
    <p:extLst>
      <p:ext uri="{BB962C8B-B14F-4D97-AF65-F5344CB8AC3E}">
        <p14:creationId xmlns:p14="http://schemas.microsoft.com/office/powerpoint/2010/main" val="37601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does it cover?</a:t>
            </a:r>
          </a:p>
        </p:txBody>
      </p:sp>
      <p:sp>
        <p:nvSpPr>
          <p:cNvPr id="3" name="Content Placeholder 2"/>
          <p:cNvSpPr>
            <a:spLocks noGrp="1"/>
          </p:cNvSpPr>
          <p:nvPr>
            <p:ph idx="1"/>
          </p:nvPr>
        </p:nvSpPr>
        <p:spPr>
          <a:xfrm>
            <a:off x="719805" y="2873242"/>
            <a:ext cx="4011264" cy="2911607"/>
          </a:xfrm>
        </p:spPr>
        <p:txBody>
          <a:bodyPr>
            <a:normAutofit/>
          </a:bodyPr>
          <a:lstStyle/>
          <a:p>
            <a:pPr>
              <a:buFont typeface="Arial" panose="020B0604020202020204" pitchFamily="34" charset="0"/>
              <a:buChar char="•"/>
            </a:pPr>
            <a:r>
              <a:rPr lang="en-US" sz="2200" dirty="0"/>
              <a:t>Buildings including homes</a:t>
            </a:r>
          </a:p>
          <a:p>
            <a:pPr>
              <a:buFont typeface="Arial" panose="020B0604020202020204" pitchFamily="34" charset="0"/>
              <a:buChar char="•"/>
            </a:pPr>
            <a:r>
              <a:rPr lang="en-US" sz="2200" dirty="0"/>
              <a:t>Goods, services and products</a:t>
            </a:r>
          </a:p>
          <a:p>
            <a:pPr>
              <a:buFont typeface="Arial" panose="020B0604020202020204" pitchFamily="34" charset="0"/>
              <a:buChar char="•"/>
            </a:pPr>
            <a:r>
              <a:rPr lang="en-US" sz="2200" dirty="0"/>
              <a:t>Urban and open space, parks</a:t>
            </a:r>
          </a:p>
          <a:p>
            <a:pPr>
              <a:buFont typeface="Arial" panose="020B0604020202020204" pitchFamily="34" charset="0"/>
              <a:buChar char="•"/>
            </a:pPr>
            <a:r>
              <a:rPr lang="en-US" sz="2200" dirty="0"/>
              <a:t>Sport, recreation and tourism</a:t>
            </a:r>
          </a:p>
          <a:p>
            <a:pPr>
              <a:buFont typeface="Arial" panose="020B0604020202020204" pitchFamily="34" charset="0"/>
              <a:buChar char="•"/>
            </a:pPr>
            <a:r>
              <a:rPr lang="en-US" sz="2200" dirty="0"/>
              <a:t>Galleries and museums</a:t>
            </a:r>
          </a:p>
          <a:p>
            <a:r>
              <a:rPr lang="en-US" sz="2200" dirty="0"/>
              <a:t>Communication, websites, phone apps</a:t>
            </a:r>
          </a:p>
          <a:p>
            <a:pPr>
              <a:buFont typeface="Arial" panose="020B0604020202020204" pitchFamily="34" charset="0"/>
              <a:buChar char="•"/>
            </a:pPr>
            <a:endParaRPr lang="en-US" sz="2200" dirty="0"/>
          </a:p>
          <a:p>
            <a:pPr marL="0" indent="0">
              <a:buNone/>
            </a:pPr>
            <a:endParaRPr lang="en-AU" sz="2200" dirty="0"/>
          </a:p>
        </p:txBody>
      </p:sp>
      <p:sp>
        <p:nvSpPr>
          <p:cNvPr id="4" name="Content Placeholder 2">
            <a:extLst>
              <a:ext uri="{FF2B5EF4-FFF2-40B4-BE49-F238E27FC236}">
                <a16:creationId xmlns:a16="http://schemas.microsoft.com/office/drawing/2014/main" id="{A0514F75-6872-04A9-3E8B-5EDCA1A1229C}"/>
              </a:ext>
            </a:extLst>
          </p:cNvPr>
          <p:cNvSpPr txBox="1">
            <a:spLocks/>
          </p:cNvSpPr>
          <p:nvPr/>
        </p:nvSpPr>
        <p:spPr>
          <a:xfrm>
            <a:off x="4731069" y="2873242"/>
            <a:ext cx="3731006" cy="338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Transportation</a:t>
            </a:r>
          </a:p>
          <a:p>
            <a:r>
              <a:rPr lang="en-US" sz="2200" dirty="0"/>
              <a:t>Information services and maps</a:t>
            </a:r>
          </a:p>
          <a:p>
            <a:r>
              <a:rPr lang="en-US" sz="2200" dirty="0"/>
              <a:t>Policies and plans</a:t>
            </a:r>
          </a:p>
          <a:p>
            <a:r>
              <a:rPr lang="en-US" sz="2200" dirty="0"/>
              <a:t>Health and education services</a:t>
            </a:r>
          </a:p>
          <a:p>
            <a:r>
              <a:rPr lang="en-US" sz="2200" dirty="0"/>
              <a:t>Books and publications</a:t>
            </a:r>
          </a:p>
          <a:p>
            <a:r>
              <a:rPr lang="en-US" sz="2200" dirty="0"/>
              <a:t>Teaching and learning</a:t>
            </a:r>
          </a:p>
          <a:p>
            <a:pPr marL="0" indent="0">
              <a:buFont typeface="Arial" panose="020B0604020202020204" pitchFamily="34" charset="0"/>
              <a:buNone/>
            </a:pPr>
            <a:endParaRPr lang="en-AU" sz="2200" dirty="0"/>
          </a:p>
        </p:txBody>
      </p:sp>
      <p:sp>
        <p:nvSpPr>
          <p:cNvPr id="6" name="TextBox 5">
            <a:extLst>
              <a:ext uri="{FF2B5EF4-FFF2-40B4-BE49-F238E27FC236}">
                <a16:creationId xmlns:a16="http://schemas.microsoft.com/office/drawing/2014/main" id="{CF16F911-EAE7-B3EE-1A33-E27E3040E554}"/>
              </a:ext>
            </a:extLst>
          </p:cNvPr>
          <p:cNvSpPr txBox="1"/>
          <p:nvPr/>
        </p:nvSpPr>
        <p:spPr>
          <a:xfrm>
            <a:off x="713940" y="1300543"/>
            <a:ext cx="6973220" cy="1261884"/>
          </a:xfrm>
          <a:prstGeom prst="rect">
            <a:avLst/>
          </a:prstGeom>
          <a:noFill/>
        </p:spPr>
        <p:txBody>
          <a:bodyPr wrap="square">
            <a:spAutoFit/>
          </a:bodyPr>
          <a:lstStyle/>
          <a:p>
            <a:pPr marL="0" indent="0">
              <a:spcBef>
                <a:spcPts val="600"/>
              </a:spcBef>
              <a:spcAft>
                <a:spcPts val="600"/>
              </a:spcAft>
              <a:buNone/>
            </a:pPr>
            <a:r>
              <a:rPr lang="en-US" sz="2200" dirty="0"/>
              <a:t>Universal design concepts apply everywhere for everyone. </a:t>
            </a:r>
          </a:p>
          <a:p>
            <a:pPr marL="0" indent="0">
              <a:spcBef>
                <a:spcPts val="600"/>
              </a:spcBef>
              <a:spcAft>
                <a:spcPts val="600"/>
              </a:spcAft>
              <a:buNone/>
            </a:pPr>
            <a:r>
              <a:rPr lang="en-US" sz="2200" dirty="0"/>
              <a:t>It's about creating inclusive places, spaces, products and communications.  So universal design covers:</a:t>
            </a:r>
          </a:p>
        </p:txBody>
      </p:sp>
      <p:pic>
        <p:nvPicPr>
          <p:cNvPr id="7" name="Picture 6" descr="A comical collage of heart-shaped faces with big black eyes. Lots of  bright colours and lots of different sizes. It indicates the diversity of our population.">
            <a:extLst>
              <a:ext uri="{FF2B5EF4-FFF2-40B4-BE49-F238E27FC236}">
                <a16:creationId xmlns:a16="http://schemas.microsoft.com/office/drawing/2014/main" id="{AC082530-12A2-3175-EB1A-108D417DD375}"/>
              </a:ext>
            </a:extLst>
          </p:cNvPr>
          <p:cNvPicPr>
            <a:picLocks noChangeAspect="1"/>
          </p:cNvPicPr>
          <p:nvPr/>
        </p:nvPicPr>
        <p:blipFill>
          <a:blip r:embed="rId4"/>
          <a:stretch>
            <a:fillRect/>
          </a:stretch>
        </p:blipFill>
        <p:spPr>
          <a:xfrm>
            <a:off x="8218979" y="2446313"/>
            <a:ext cx="3682220" cy="2244344"/>
          </a:xfrm>
          <a:prstGeom prst="rect">
            <a:avLst/>
          </a:prstGeom>
        </p:spPr>
      </p:pic>
    </p:spTree>
    <p:custDataLst>
      <p:tags r:id="rId1"/>
    </p:custDataLst>
    <p:extLst>
      <p:ext uri="{BB962C8B-B14F-4D97-AF65-F5344CB8AC3E}">
        <p14:creationId xmlns:p14="http://schemas.microsoft.com/office/powerpoint/2010/main" val="291896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PRING_QUIZ_SHAPE0">
            <a:extLst>
              <a:ext uri="{FF2B5EF4-FFF2-40B4-BE49-F238E27FC236}">
                <a16:creationId xmlns:a16="http://schemas.microsoft.com/office/drawing/2014/main" id="{C4F9370A-448A-B89A-470A-20FCEEC25064}"/>
              </a:ext>
            </a:extLst>
          </p:cNvPr>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ISPRING_QUIZ_SHAPE1">
            <a:extLst>
              <a:ext uri="{FF2B5EF4-FFF2-40B4-BE49-F238E27FC236}">
                <a16:creationId xmlns:a16="http://schemas.microsoft.com/office/drawing/2014/main" id="{8745533A-1652-3C47-4EE1-E97E43D0E972}"/>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23" name="ISPRING_QUIZ_SHAPE2">
            <a:extLst>
              <a:ext uri="{FF2B5EF4-FFF2-40B4-BE49-F238E27FC236}">
                <a16:creationId xmlns:a16="http://schemas.microsoft.com/office/drawing/2014/main" id="{CF6D0907-2666-5014-8D03-E5BDF6913824}"/>
              </a:ext>
            </a:extLst>
          </p:cNvPr>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AU" sz="3000">
                <a:solidFill>
                  <a:srgbClr val="343944"/>
                </a:solidFill>
                <a:effectLst/>
                <a:latin typeface="Segoe UI" panose="020B0502040204020203" pitchFamily="34" charset="0"/>
              </a:rPr>
              <a:t>   Quiz</a:t>
            </a:r>
          </a:p>
        </p:txBody>
      </p:sp>
      <p:pic>
        <p:nvPicPr>
          <p:cNvPr id="25" name="ISPRING_QUIZ_SHAPE3">
            <a:extLst>
              <a:ext uri="{FF2B5EF4-FFF2-40B4-BE49-F238E27FC236}">
                <a16:creationId xmlns:a16="http://schemas.microsoft.com/office/drawing/2014/main" id="{92732588-DC2B-D4EC-86FA-66357347658E}"/>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26" name="ISPRING_QUIZ_SHAPE4">
            <a:extLst>
              <a:ext uri="{FF2B5EF4-FFF2-40B4-BE49-F238E27FC236}">
                <a16:creationId xmlns:a16="http://schemas.microsoft.com/office/drawing/2014/main" id="{E73D52EC-DA6C-32C2-4E58-184D7FD0E369}"/>
              </a:ext>
            </a:extLst>
          </p:cNvPr>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a:solidFill>
                  <a:srgbClr val="343944"/>
                </a:solidFill>
                <a:effectLst/>
                <a:latin typeface="Segoe UI" panose="020B0502040204020203" pitchFamily="34" charset="0"/>
              </a:rPr>
              <a:t>Click the </a:t>
            </a:r>
            <a:r>
              <a:rPr lang="en-US" sz="2200" b="1">
                <a:solidFill>
                  <a:srgbClr val="343944"/>
                </a:solidFill>
                <a:effectLst/>
                <a:latin typeface="Segoe UI Semibold" panose="020B0702040204020203" pitchFamily="34" charset="0"/>
              </a:rPr>
              <a:t>Quiz</a:t>
            </a:r>
            <a:r>
              <a:rPr lang="en-US" sz="2200">
                <a:solidFill>
                  <a:srgbClr val="343944"/>
                </a:solidFill>
                <a:effectLst/>
                <a:latin typeface="Segoe UI" panose="020B0502040204020203" pitchFamily="34" charset="0"/>
              </a:rPr>
              <a:t> button to edit this object</a:t>
            </a:r>
            <a:endParaRPr lang="en-AU"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2363490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D0EC-3310-854C-60B0-3C9B00B3DFE1}"/>
              </a:ext>
            </a:extLst>
          </p:cNvPr>
          <p:cNvSpPr>
            <a:spLocks noGrp="1"/>
          </p:cNvSpPr>
          <p:nvPr>
            <p:ph type="title"/>
          </p:nvPr>
        </p:nvSpPr>
        <p:spPr/>
        <p:txBody>
          <a:bodyPr/>
          <a:lstStyle/>
          <a:p>
            <a:r>
              <a:rPr lang="en-AU" dirty="0"/>
              <a:t>Module 3</a:t>
            </a:r>
          </a:p>
        </p:txBody>
      </p:sp>
      <p:sp>
        <p:nvSpPr>
          <p:cNvPr id="3" name="Content Placeholder 2">
            <a:extLst>
              <a:ext uri="{FF2B5EF4-FFF2-40B4-BE49-F238E27FC236}">
                <a16:creationId xmlns:a16="http://schemas.microsoft.com/office/drawing/2014/main" id="{73E54EB4-D153-0816-EC90-8E58A3E365B3}"/>
              </a:ext>
            </a:extLst>
          </p:cNvPr>
          <p:cNvSpPr>
            <a:spLocks noGrp="1"/>
          </p:cNvSpPr>
          <p:nvPr>
            <p:ph idx="1"/>
          </p:nvPr>
        </p:nvSpPr>
        <p:spPr>
          <a:xfrm>
            <a:off x="832199" y="2027289"/>
            <a:ext cx="3445333" cy="3157252"/>
          </a:xfrm>
        </p:spPr>
        <p:txBody>
          <a:bodyPr>
            <a:normAutofit/>
          </a:bodyPr>
          <a:lstStyle/>
          <a:p>
            <a:pPr marL="0" indent="0">
              <a:lnSpc>
                <a:spcPct val="100000"/>
              </a:lnSpc>
              <a:spcAft>
                <a:spcPts val="600"/>
              </a:spcAft>
              <a:buNone/>
            </a:pPr>
            <a:r>
              <a:rPr lang="en-US" sz="2200" b="0" i="0" dirty="0">
                <a:solidFill>
                  <a:srgbClr val="2C3338"/>
                </a:solidFill>
                <a:effectLst/>
                <a:latin typeface="-apple-system"/>
              </a:rPr>
              <a:t>This third and final module is about applying universal design.</a:t>
            </a:r>
          </a:p>
          <a:p>
            <a:pPr marL="0" indent="0">
              <a:lnSpc>
                <a:spcPct val="100000"/>
              </a:lnSpc>
              <a:spcAft>
                <a:spcPts val="600"/>
              </a:spcAft>
              <a:buNone/>
            </a:pPr>
            <a:r>
              <a:rPr lang="en-US" sz="2200" b="0" i="0" dirty="0">
                <a:solidFill>
                  <a:srgbClr val="2C3338"/>
                </a:solidFill>
                <a:effectLst/>
                <a:latin typeface="-apple-system"/>
              </a:rPr>
              <a:t>There is also a summary of the course at the end and the final quiz.</a:t>
            </a:r>
            <a:endParaRPr lang="en-AU" sz="2200" dirty="0"/>
          </a:p>
        </p:txBody>
      </p:sp>
      <p:pic>
        <p:nvPicPr>
          <p:cNvPr id="4" name="Picture 3" descr="A group of people are standing around a table. You can only see their hands and arms. They are looking at plans and using yellow and pick post it notes.">
            <a:extLst>
              <a:ext uri="{FF2B5EF4-FFF2-40B4-BE49-F238E27FC236}">
                <a16:creationId xmlns:a16="http://schemas.microsoft.com/office/drawing/2014/main" id="{11FA3EEA-7AD1-4DD9-9D4D-A20F554352B7}"/>
              </a:ext>
            </a:extLst>
          </p:cNvPr>
          <p:cNvPicPr>
            <a:picLocks noChangeAspect="1"/>
          </p:cNvPicPr>
          <p:nvPr/>
        </p:nvPicPr>
        <p:blipFill>
          <a:blip r:embed="rId4"/>
          <a:stretch>
            <a:fillRect/>
          </a:stretch>
        </p:blipFill>
        <p:spPr>
          <a:xfrm>
            <a:off x="5620719" y="1577090"/>
            <a:ext cx="6096000" cy="4057650"/>
          </a:xfrm>
          <a:prstGeom prst="rect">
            <a:avLst/>
          </a:prstGeom>
        </p:spPr>
      </p:pic>
    </p:spTree>
    <p:custDataLst>
      <p:tags r:id="rId1"/>
    </p:custDataLst>
    <p:extLst>
      <p:ext uri="{BB962C8B-B14F-4D97-AF65-F5344CB8AC3E}">
        <p14:creationId xmlns:p14="http://schemas.microsoft.com/office/powerpoint/2010/main" val="597071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5E-DA30-7227-72EA-A97DFBBE74DB}"/>
              </a:ext>
            </a:extLst>
          </p:cNvPr>
          <p:cNvSpPr>
            <a:spLocks noGrp="1"/>
          </p:cNvSpPr>
          <p:nvPr>
            <p:ph type="title"/>
          </p:nvPr>
        </p:nvSpPr>
        <p:spPr/>
        <p:txBody>
          <a:bodyPr/>
          <a:lstStyle/>
          <a:p>
            <a:r>
              <a:rPr lang="en-AU" dirty="0"/>
              <a:t>Applying universal design</a:t>
            </a:r>
          </a:p>
        </p:txBody>
      </p:sp>
      <p:sp>
        <p:nvSpPr>
          <p:cNvPr id="3" name="Content Placeholder 2">
            <a:extLst>
              <a:ext uri="{FF2B5EF4-FFF2-40B4-BE49-F238E27FC236}">
                <a16:creationId xmlns:a16="http://schemas.microsoft.com/office/drawing/2014/main" id="{14B079FD-5109-B9EA-0525-37AD0D2E4655}"/>
              </a:ext>
            </a:extLst>
          </p:cNvPr>
          <p:cNvSpPr>
            <a:spLocks noGrp="1"/>
          </p:cNvSpPr>
          <p:nvPr>
            <p:ph idx="1"/>
          </p:nvPr>
        </p:nvSpPr>
        <p:spPr>
          <a:xfrm>
            <a:off x="832200" y="1430246"/>
            <a:ext cx="4954452" cy="4351338"/>
          </a:xfrm>
        </p:spPr>
        <p:txBody>
          <a:bodyPr>
            <a:normAutofit/>
          </a:bodyPr>
          <a:lstStyle/>
          <a:p>
            <a:pPr marL="0" indent="0">
              <a:buNone/>
            </a:pPr>
            <a:r>
              <a:rPr lang="en-US" sz="2200" b="0" i="0" dirty="0">
                <a:solidFill>
                  <a:srgbClr val="1E1E1E"/>
                </a:solidFill>
                <a:effectLst/>
              </a:rPr>
              <a:t>Universal design is about inclusion and equity. It goes beyond minimum requirements. It requires more thought, not cost. It’s about the users.</a:t>
            </a:r>
          </a:p>
          <a:p>
            <a:pPr marL="0" indent="0">
              <a:buNone/>
            </a:pPr>
            <a:r>
              <a:rPr lang="en-US" sz="2200" dirty="0">
                <a:solidFill>
                  <a:srgbClr val="1E1E1E"/>
                </a:solidFill>
              </a:rPr>
              <a:t>Universal design requires thought and care.</a:t>
            </a:r>
          </a:p>
          <a:p>
            <a:pPr marL="0" indent="0">
              <a:buNone/>
            </a:pPr>
            <a:r>
              <a:rPr lang="en-US" sz="2200" dirty="0">
                <a:solidFill>
                  <a:srgbClr val="1E1E1E"/>
                </a:solidFill>
              </a:rPr>
              <a:t>It’s about getting it right for as many people as possible.</a:t>
            </a:r>
          </a:p>
          <a:p>
            <a:pPr marL="0" indent="0">
              <a:buNone/>
            </a:pPr>
            <a:r>
              <a:rPr lang="en-US" sz="2200" dirty="0">
                <a:solidFill>
                  <a:srgbClr val="1E1E1E"/>
                </a:solidFill>
              </a:rPr>
              <a:t>That’s regardless of age, size, level of capability, gender, education or where users live or lived. </a:t>
            </a:r>
            <a:endParaRPr lang="en-AU" sz="2200" dirty="0"/>
          </a:p>
        </p:txBody>
      </p:sp>
      <p:pic>
        <p:nvPicPr>
          <p:cNvPr id="4" name="Picture 3" descr="A drawing of lots of different people in a group indicating the different types of shapes and sizes, backgrounds and capabilities.">
            <a:extLst>
              <a:ext uri="{FF2B5EF4-FFF2-40B4-BE49-F238E27FC236}">
                <a16:creationId xmlns:a16="http://schemas.microsoft.com/office/drawing/2014/main" id="{800361DF-A03A-8211-A499-E77B201A6D25}"/>
              </a:ext>
            </a:extLst>
          </p:cNvPr>
          <p:cNvPicPr>
            <a:picLocks noChangeAspect="1"/>
          </p:cNvPicPr>
          <p:nvPr/>
        </p:nvPicPr>
        <p:blipFill>
          <a:blip r:embed="rId4"/>
          <a:stretch>
            <a:fillRect/>
          </a:stretch>
        </p:blipFill>
        <p:spPr>
          <a:xfrm>
            <a:off x="5933984" y="1548515"/>
            <a:ext cx="6139735" cy="3514804"/>
          </a:xfrm>
          <a:prstGeom prst="rect">
            <a:avLst/>
          </a:prstGeom>
        </p:spPr>
      </p:pic>
    </p:spTree>
    <p:custDataLst>
      <p:tags r:id="rId1"/>
    </p:custDataLst>
    <p:extLst>
      <p:ext uri="{BB962C8B-B14F-4D97-AF65-F5344CB8AC3E}">
        <p14:creationId xmlns:p14="http://schemas.microsoft.com/office/powerpoint/2010/main" val="3586260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136D-231C-8684-5731-B71792BA27BB}"/>
              </a:ext>
            </a:extLst>
          </p:cNvPr>
          <p:cNvSpPr>
            <a:spLocks noGrp="1"/>
          </p:cNvSpPr>
          <p:nvPr>
            <p:ph type="title"/>
          </p:nvPr>
        </p:nvSpPr>
        <p:spPr/>
        <p:txBody>
          <a:bodyPr/>
          <a:lstStyle/>
          <a:p>
            <a:r>
              <a:rPr lang="en-AU" dirty="0"/>
              <a:t>Built environment</a:t>
            </a:r>
          </a:p>
        </p:txBody>
      </p:sp>
      <p:sp>
        <p:nvSpPr>
          <p:cNvPr id="3" name="Content Placeholder 2">
            <a:extLst>
              <a:ext uri="{FF2B5EF4-FFF2-40B4-BE49-F238E27FC236}">
                <a16:creationId xmlns:a16="http://schemas.microsoft.com/office/drawing/2014/main" id="{3F987757-40FB-041A-1FC9-FC4B76BB2B74}"/>
              </a:ext>
            </a:extLst>
          </p:cNvPr>
          <p:cNvSpPr>
            <a:spLocks noGrp="1"/>
          </p:cNvSpPr>
          <p:nvPr>
            <p:ph idx="1"/>
          </p:nvPr>
        </p:nvSpPr>
        <p:spPr>
          <a:xfrm>
            <a:off x="832199" y="1430245"/>
            <a:ext cx="6305580" cy="4629591"/>
          </a:xfrm>
        </p:spPr>
        <p:txBody>
          <a:bodyPr>
            <a:normAutofit fontScale="92500"/>
          </a:bodyPr>
          <a:lstStyle/>
          <a:p>
            <a:pPr marL="0" indent="0" algn="l" fontAlgn="base">
              <a:lnSpc>
                <a:spcPct val="110000"/>
              </a:lnSpc>
              <a:buNone/>
            </a:pPr>
            <a:r>
              <a:rPr lang="en-US" sz="2400" b="0" i="0" dirty="0">
                <a:solidFill>
                  <a:srgbClr val="1E1E1E"/>
                </a:solidFill>
                <a:effectLst/>
                <a:latin typeface="Albert Sans"/>
              </a:rPr>
              <a:t>Built environment covers all aspects of the public domain including public and private buildings such as:</a:t>
            </a:r>
          </a:p>
          <a:p>
            <a:pPr marL="457200" lvl="1" indent="0" fontAlgn="base">
              <a:buNone/>
            </a:pPr>
            <a:r>
              <a:rPr lang="en-US" sz="2200" b="0" i="0" dirty="0">
                <a:solidFill>
                  <a:srgbClr val="1E1E1E"/>
                </a:solidFill>
                <a:effectLst/>
                <a:latin typeface="Albert Sans"/>
              </a:rPr>
              <a:t>Streetscapes</a:t>
            </a:r>
          </a:p>
          <a:p>
            <a:pPr marL="457200" lvl="1" indent="0" fontAlgn="base">
              <a:buNone/>
            </a:pPr>
            <a:r>
              <a:rPr lang="en-US" sz="2200" b="0" i="0" dirty="0">
                <a:solidFill>
                  <a:srgbClr val="1E1E1E"/>
                </a:solidFill>
                <a:effectLst/>
                <a:latin typeface="Albert Sans"/>
              </a:rPr>
              <a:t>Open space, parks and playgrounds</a:t>
            </a:r>
          </a:p>
          <a:p>
            <a:pPr marL="457200" lvl="1" indent="0" fontAlgn="base">
              <a:buNone/>
            </a:pPr>
            <a:r>
              <a:rPr lang="en-US" sz="2200" b="0" i="0" dirty="0">
                <a:solidFill>
                  <a:srgbClr val="1E1E1E"/>
                </a:solidFill>
                <a:effectLst/>
                <a:latin typeface="Albert Sans"/>
              </a:rPr>
              <a:t>Shops and offices</a:t>
            </a:r>
          </a:p>
          <a:p>
            <a:pPr marL="457200" lvl="1" indent="0" fontAlgn="base">
              <a:buNone/>
            </a:pPr>
            <a:r>
              <a:rPr lang="en-US" sz="2200" b="0" i="0" dirty="0">
                <a:solidFill>
                  <a:srgbClr val="1E1E1E"/>
                </a:solidFill>
                <a:effectLst/>
                <a:latin typeface="Albert Sans"/>
              </a:rPr>
              <a:t>Restaurants, cafes, bars</a:t>
            </a:r>
          </a:p>
          <a:p>
            <a:pPr marL="457200" lvl="1" indent="0" fontAlgn="base">
              <a:buNone/>
            </a:pPr>
            <a:r>
              <a:rPr lang="en-US" sz="2200" b="0" i="0" dirty="0">
                <a:solidFill>
                  <a:srgbClr val="1E1E1E"/>
                </a:solidFill>
                <a:effectLst/>
                <a:latin typeface="Albert Sans"/>
              </a:rPr>
              <a:t>Transport infrastructure and services</a:t>
            </a:r>
          </a:p>
          <a:p>
            <a:pPr marL="457200" lvl="1" indent="0" fontAlgn="base">
              <a:buNone/>
            </a:pPr>
            <a:r>
              <a:rPr lang="en-US" sz="2200" b="0" i="0" dirty="0">
                <a:solidFill>
                  <a:srgbClr val="1E1E1E"/>
                </a:solidFill>
                <a:effectLst/>
                <a:latin typeface="Albert Sans"/>
              </a:rPr>
              <a:t>Sport and recreation venues</a:t>
            </a:r>
          </a:p>
          <a:p>
            <a:pPr marL="457200" lvl="1" indent="0" fontAlgn="base">
              <a:buNone/>
            </a:pPr>
            <a:r>
              <a:rPr lang="en-US" sz="2200" b="0" i="0" dirty="0">
                <a:solidFill>
                  <a:srgbClr val="1E1E1E"/>
                </a:solidFill>
                <a:effectLst/>
                <a:latin typeface="Albert Sans"/>
              </a:rPr>
              <a:t>Museums, theatres, galleries</a:t>
            </a:r>
          </a:p>
          <a:p>
            <a:pPr marL="457200" lvl="1" indent="0" fontAlgn="base">
              <a:buNone/>
            </a:pPr>
            <a:r>
              <a:rPr lang="en-US" sz="2200" b="0" i="0" dirty="0">
                <a:solidFill>
                  <a:srgbClr val="1E1E1E"/>
                </a:solidFill>
                <a:effectLst/>
                <a:latin typeface="Albert Sans"/>
              </a:rPr>
              <a:t>Places of worship</a:t>
            </a:r>
          </a:p>
          <a:p>
            <a:pPr marL="457200" lvl="1" indent="0" fontAlgn="base">
              <a:buNone/>
            </a:pPr>
            <a:r>
              <a:rPr lang="en-US" sz="2200" b="0" i="0" dirty="0">
                <a:solidFill>
                  <a:srgbClr val="1E1E1E"/>
                </a:solidFill>
                <a:effectLst/>
                <a:latin typeface="Albert Sans"/>
              </a:rPr>
              <a:t>Houses, apartments</a:t>
            </a:r>
          </a:p>
          <a:p>
            <a:pPr marL="457200" lvl="1" indent="0" fontAlgn="base">
              <a:buNone/>
            </a:pPr>
            <a:r>
              <a:rPr lang="en-US" sz="2200" b="0" i="0" dirty="0">
                <a:solidFill>
                  <a:srgbClr val="1E1E1E"/>
                </a:solidFill>
                <a:effectLst/>
                <a:latin typeface="Albert Sans"/>
              </a:rPr>
              <a:t>Schools, universities</a:t>
            </a:r>
          </a:p>
          <a:p>
            <a:pPr marL="457200" lvl="1" indent="0" fontAlgn="base">
              <a:buNone/>
            </a:pPr>
            <a:r>
              <a:rPr lang="en-US" sz="2200" b="0" i="0" dirty="0">
                <a:solidFill>
                  <a:srgbClr val="1E1E1E"/>
                </a:solidFill>
                <a:effectLst/>
                <a:latin typeface="Albert Sans"/>
              </a:rPr>
              <a:t>Tourist attractions</a:t>
            </a:r>
          </a:p>
        </p:txBody>
      </p:sp>
      <p:pic>
        <p:nvPicPr>
          <p:cNvPr id="4" name="Picture 3" descr="An example of hiding signage in the design. This one is embossed on a marble wall so that it is difficult to see. ">
            <a:extLst>
              <a:ext uri="{FF2B5EF4-FFF2-40B4-BE49-F238E27FC236}">
                <a16:creationId xmlns:a16="http://schemas.microsoft.com/office/drawing/2014/main" id="{B0A9EB02-1E68-4D90-F777-B4BC5FCD471C}"/>
              </a:ext>
            </a:extLst>
          </p:cNvPr>
          <p:cNvPicPr>
            <a:picLocks noChangeAspect="1"/>
          </p:cNvPicPr>
          <p:nvPr/>
        </p:nvPicPr>
        <p:blipFill>
          <a:blip r:embed="rId4"/>
          <a:stretch>
            <a:fillRect/>
          </a:stretch>
        </p:blipFill>
        <p:spPr>
          <a:xfrm>
            <a:off x="8583302" y="1430246"/>
            <a:ext cx="2571751" cy="1928813"/>
          </a:xfrm>
          <a:prstGeom prst="rect">
            <a:avLst/>
          </a:prstGeom>
        </p:spPr>
      </p:pic>
      <p:pic>
        <p:nvPicPr>
          <p:cNvPr id="5" name="Picture 4" descr="A woman on a mobility scooter is on a park walkway with a wooden barrier to stop vehicles, but not pedestrians. She can't use the pedestrian exit because it is too narrow. So she ducks down on her scooter to go under the bar of the barrier. ">
            <a:extLst>
              <a:ext uri="{FF2B5EF4-FFF2-40B4-BE49-F238E27FC236}">
                <a16:creationId xmlns:a16="http://schemas.microsoft.com/office/drawing/2014/main" id="{613CDFC6-7557-7096-7C1F-09E6EE0C330C}"/>
              </a:ext>
            </a:extLst>
          </p:cNvPr>
          <p:cNvPicPr>
            <a:picLocks noChangeAspect="1"/>
          </p:cNvPicPr>
          <p:nvPr/>
        </p:nvPicPr>
        <p:blipFill>
          <a:blip r:embed="rId5"/>
          <a:stretch>
            <a:fillRect/>
          </a:stretch>
        </p:blipFill>
        <p:spPr>
          <a:xfrm>
            <a:off x="8583302" y="3856953"/>
            <a:ext cx="2571750" cy="1714500"/>
          </a:xfrm>
          <a:prstGeom prst="rect">
            <a:avLst/>
          </a:prstGeom>
        </p:spPr>
      </p:pic>
      <p:sp>
        <p:nvSpPr>
          <p:cNvPr id="7" name="TextBox 6">
            <a:extLst>
              <a:ext uri="{FF2B5EF4-FFF2-40B4-BE49-F238E27FC236}">
                <a16:creationId xmlns:a16="http://schemas.microsoft.com/office/drawing/2014/main" id="{EA6BE0F7-7098-731C-507E-1336305E175F}"/>
              </a:ext>
            </a:extLst>
          </p:cNvPr>
          <p:cNvSpPr txBox="1"/>
          <p:nvPr/>
        </p:nvSpPr>
        <p:spPr>
          <a:xfrm>
            <a:off x="8214386" y="3380092"/>
            <a:ext cx="3309582" cy="369332"/>
          </a:xfrm>
          <a:prstGeom prst="rect">
            <a:avLst/>
          </a:prstGeom>
          <a:noFill/>
        </p:spPr>
        <p:txBody>
          <a:bodyPr wrap="square">
            <a:spAutoFit/>
          </a:bodyPr>
          <a:lstStyle/>
          <a:p>
            <a:pPr algn="l" fontAlgn="base"/>
            <a:r>
              <a:rPr lang="en-US" b="0" i="1" dirty="0">
                <a:solidFill>
                  <a:srgbClr val="1E1E1E"/>
                </a:solidFill>
                <a:effectLst/>
                <a:latin typeface="inherit"/>
              </a:rPr>
              <a:t>Example of poor signage design </a:t>
            </a:r>
            <a:endParaRPr lang="en-AU" dirty="0"/>
          </a:p>
        </p:txBody>
      </p:sp>
      <p:sp>
        <p:nvSpPr>
          <p:cNvPr id="9" name="TextBox 8">
            <a:extLst>
              <a:ext uri="{FF2B5EF4-FFF2-40B4-BE49-F238E27FC236}">
                <a16:creationId xmlns:a16="http://schemas.microsoft.com/office/drawing/2014/main" id="{410FF672-74D2-F4DC-1B3B-2020766D32EF}"/>
              </a:ext>
            </a:extLst>
          </p:cNvPr>
          <p:cNvSpPr txBox="1"/>
          <p:nvPr/>
        </p:nvSpPr>
        <p:spPr>
          <a:xfrm>
            <a:off x="8364511" y="5571453"/>
            <a:ext cx="3159457" cy="369332"/>
          </a:xfrm>
          <a:prstGeom prst="rect">
            <a:avLst/>
          </a:prstGeom>
          <a:noFill/>
        </p:spPr>
        <p:txBody>
          <a:bodyPr wrap="square">
            <a:spAutoFit/>
          </a:bodyPr>
          <a:lstStyle/>
          <a:p>
            <a:pPr algn="l" fontAlgn="base"/>
            <a:r>
              <a:rPr lang="en-AU" b="0" i="1" dirty="0">
                <a:solidFill>
                  <a:srgbClr val="1E1E1E"/>
                </a:solidFill>
                <a:effectLst/>
                <a:latin typeface="inherit"/>
              </a:rPr>
              <a:t>Example of thoughtless design </a:t>
            </a:r>
            <a:endParaRPr lang="en-AU" dirty="0"/>
          </a:p>
        </p:txBody>
      </p:sp>
    </p:spTree>
    <p:custDataLst>
      <p:tags r:id="rId1"/>
    </p:custDataLst>
    <p:extLst>
      <p:ext uri="{BB962C8B-B14F-4D97-AF65-F5344CB8AC3E}">
        <p14:creationId xmlns:p14="http://schemas.microsoft.com/office/powerpoint/2010/main" val="3507836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BC1E-2CDB-75F7-D0B3-D5665209F894}"/>
              </a:ext>
            </a:extLst>
          </p:cNvPr>
          <p:cNvSpPr>
            <a:spLocks noGrp="1"/>
          </p:cNvSpPr>
          <p:nvPr>
            <p:ph type="title"/>
          </p:nvPr>
        </p:nvSpPr>
        <p:spPr/>
        <p:txBody>
          <a:bodyPr/>
          <a:lstStyle/>
          <a:p>
            <a:r>
              <a:rPr lang="en-AU" dirty="0"/>
              <a:t>Product design</a:t>
            </a:r>
          </a:p>
        </p:txBody>
      </p:sp>
      <p:sp>
        <p:nvSpPr>
          <p:cNvPr id="3" name="Content Placeholder 2">
            <a:extLst>
              <a:ext uri="{FF2B5EF4-FFF2-40B4-BE49-F238E27FC236}">
                <a16:creationId xmlns:a16="http://schemas.microsoft.com/office/drawing/2014/main" id="{368B2F97-8213-D84D-2E89-F3EBB309F2DB}"/>
              </a:ext>
            </a:extLst>
          </p:cNvPr>
          <p:cNvSpPr>
            <a:spLocks noGrp="1"/>
          </p:cNvSpPr>
          <p:nvPr>
            <p:ph idx="1"/>
          </p:nvPr>
        </p:nvSpPr>
        <p:spPr>
          <a:xfrm>
            <a:off x="832199" y="1430246"/>
            <a:ext cx="7097150" cy="4351338"/>
          </a:xfrm>
        </p:spPr>
        <p:txBody>
          <a:bodyPr>
            <a:normAutofit/>
          </a:bodyPr>
          <a:lstStyle/>
          <a:p>
            <a:pPr marL="0" indent="0" algn="l" fontAlgn="base">
              <a:lnSpc>
                <a:spcPct val="100000"/>
              </a:lnSpc>
              <a:spcBef>
                <a:spcPts val="1200"/>
              </a:spcBef>
              <a:buNone/>
            </a:pPr>
            <a:r>
              <a:rPr lang="en-US" sz="2200" b="0" i="0" dirty="0">
                <a:solidFill>
                  <a:srgbClr val="1E1E1E"/>
                </a:solidFill>
                <a:effectLst/>
                <a:latin typeface="Albert Sans"/>
              </a:rPr>
              <a:t>Product design covers everyday items we use in the home, our workplaces and public places.</a:t>
            </a:r>
          </a:p>
          <a:p>
            <a:pPr marL="457200" lvl="1" indent="0" fontAlgn="base">
              <a:lnSpc>
                <a:spcPct val="100000"/>
              </a:lnSpc>
              <a:spcBef>
                <a:spcPts val="1200"/>
              </a:spcBef>
              <a:buNone/>
            </a:pPr>
            <a:r>
              <a:rPr lang="en-US" sz="2000" b="0" i="0" dirty="0">
                <a:solidFill>
                  <a:srgbClr val="1E1E1E"/>
                </a:solidFill>
                <a:effectLst/>
                <a:latin typeface="Albert Sans"/>
              </a:rPr>
              <a:t>Household items and implements</a:t>
            </a:r>
          </a:p>
          <a:p>
            <a:pPr marL="457200" lvl="1" indent="0" fontAlgn="base">
              <a:lnSpc>
                <a:spcPct val="100000"/>
              </a:lnSpc>
              <a:spcBef>
                <a:spcPts val="1200"/>
              </a:spcBef>
              <a:buNone/>
            </a:pPr>
            <a:r>
              <a:rPr lang="en-US" sz="2000" b="0" i="0" dirty="0">
                <a:solidFill>
                  <a:srgbClr val="1E1E1E"/>
                </a:solidFill>
                <a:effectLst/>
                <a:latin typeface="Albert Sans"/>
              </a:rPr>
              <a:t>Tools and machinery</a:t>
            </a:r>
          </a:p>
          <a:p>
            <a:pPr marL="457200" lvl="1" indent="0" fontAlgn="base">
              <a:lnSpc>
                <a:spcPct val="100000"/>
              </a:lnSpc>
              <a:spcBef>
                <a:spcPts val="1200"/>
              </a:spcBef>
              <a:buNone/>
            </a:pPr>
            <a:r>
              <a:rPr lang="en-US" sz="2000" dirty="0">
                <a:solidFill>
                  <a:srgbClr val="1E1E1E"/>
                </a:solidFill>
                <a:latin typeface="Albert Sans"/>
              </a:rPr>
              <a:t>Fixtures and fittings</a:t>
            </a:r>
            <a:endParaRPr lang="en-US" sz="2000" b="0" i="0" dirty="0">
              <a:solidFill>
                <a:srgbClr val="1E1E1E"/>
              </a:solidFill>
              <a:effectLst/>
              <a:latin typeface="Albert Sans"/>
            </a:endParaRPr>
          </a:p>
          <a:p>
            <a:pPr marL="457200" lvl="1" indent="0" fontAlgn="base">
              <a:lnSpc>
                <a:spcPct val="100000"/>
              </a:lnSpc>
              <a:spcBef>
                <a:spcPts val="1200"/>
              </a:spcBef>
              <a:buNone/>
            </a:pPr>
            <a:r>
              <a:rPr lang="en-US" sz="2000" b="0" i="0" dirty="0">
                <a:solidFill>
                  <a:srgbClr val="1E1E1E"/>
                </a:solidFill>
                <a:effectLst/>
                <a:latin typeface="Albert Sans"/>
              </a:rPr>
              <a:t>Furniture</a:t>
            </a:r>
          </a:p>
          <a:p>
            <a:pPr marL="457200" lvl="1" indent="0" fontAlgn="base">
              <a:lnSpc>
                <a:spcPct val="100000"/>
              </a:lnSpc>
              <a:spcBef>
                <a:spcPts val="1200"/>
              </a:spcBef>
              <a:buNone/>
            </a:pPr>
            <a:r>
              <a:rPr lang="en-US" sz="2000" b="0" i="0" dirty="0">
                <a:solidFill>
                  <a:srgbClr val="1E1E1E"/>
                </a:solidFill>
                <a:effectLst/>
                <a:latin typeface="Albert Sans"/>
              </a:rPr>
              <a:t>Street seating, lighting and bins</a:t>
            </a:r>
          </a:p>
          <a:p>
            <a:pPr marL="457200" lvl="1" indent="0" fontAlgn="base">
              <a:lnSpc>
                <a:spcPct val="100000"/>
              </a:lnSpc>
              <a:spcBef>
                <a:spcPts val="1200"/>
              </a:spcBef>
              <a:buNone/>
            </a:pPr>
            <a:r>
              <a:rPr lang="en-US" sz="2000" b="0" i="0" dirty="0">
                <a:solidFill>
                  <a:srgbClr val="1E1E1E"/>
                </a:solidFill>
                <a:effectLst/>
                <a:latin typeface="Albert Sans"/>
              </a:rPr>
              <a:t>Fashion, clothing, footwear, accessories</a:t>
            </a:r>
          </a:p>
          <a:p>
            <a:pPr marL="0" indent="0" algn="l" fontAlgn="base">
              <a:lnSpc>
                <a:spcPct val="100000"/>
              </a:lnSpc>
              <a:spcBef>
                <a:spcPts val="1200"/>
              </a:spcBef>
              <a:buNone/>
            </a:pPr>
            <a:r>
              <a:rPr lang="en-US" sz="2200" b="0" i="0" dirty="0">
                <a:solidFill>
                  <a:srgbClr val="1E1E1E"/>
                </a:solidFill>
                <a:effectLst/>
                <a:latin typeface="Albert Sans"/>
              </a:rPr>
              <a:t>How many times have you struggled to open or use a product?</a:t>
            </a:r>
          </a:p>
          <a:p>
            <a:pPr marL="0" indent="0">
              <a:buNone/>
            </a:pPr>
            <a:endParaRPr lang="en-AU" sz="2200" dirty="0"/>
          </a:p>
        </p:txBody>
      </p:sp>
      <p:pic>
        <p:nvPicPr>
          <p:cNvPr id="4" name="Picture 3" descr="Two pictures of hands trying open something. One has a squeeze tube, the other a twist top on a bottle.">
            <a:extLst>
              <a:ext uri="{FF2B5EF4-FFF2-40B4-BE49-F238E27FC236}">
                <a16:creationId xmlns:a16="http://schemas.microsoft.com/office/drawing/2014/main" id="{DA7BC251-6665-95EC-91FE-D9B4F6CCD764}"/>
              </a:ext>
            </a:extLst>
          </p:cNvPr>
          <p:cNvPicPr>
            <a:picLocks noChangeAspect="1"/>
          </p:cNvPicPr>
          <p:nvPr/>
        </p:nvPicPr>
        <p:blipFill>
          <a:blip r:embed="rId4"/>
          <a:stretch>
            <a:fillRect/>
          </a:stretch>
        </p:blipFill>
        <p:spPr>
          <a:xfrm>
            <a:off x="6351449" y="2259415"/>
            <a:ext cx="5283770" cy="2339169"/>
          </a:xfrm>
          <a:prstGeom prst="rect">
            <a:avLst/>
          </a:prstGeom>
        </p:spPr>
      </p:pic>
    </p:spTree>
    <p:custDataLst>
      <p:tags r:id="rId1"/>
    </p:custDataLst>
    <p:extLst>
      <p:ext uri="{BB962C8B-B14F-4D97-AF65-F5344CB8AC3E}">
        <p14:creationId xmlns:p14="http://schemas.microsoft.com/office/powerpoint/2010/main" val="2435436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DB5E-5590-B6BE-FB87-770B770D4AE8}"/>
              </a:ext>
            </a:extLst>
          </p:cNvPr>
          <p:cNvSpPr>
            <a:spLocks noGrp="1"/>
          </p:cNvSpPr>
          <p:nvPr>
            <p:ph type="title"/>
          </p:nvPr>
        </p:nvSpPr>
        <p:spPr/>
        <p:txBody>
          <a:bodyPr/>
          <a:lstStyle/>
          <a:p>
            <a:r>
              <a:rPr lang="en-AU" dirty="0"/>
              <a:t>Inclusive Design Toolkit</a:t>
            </a:r>
          </a:p>
        </p:txBody>
      </p:sp>
      <p:sp>
        <p:nvSpPr>
          <p:cNvPr id="3" name="Content Placeholder 2">
            <a:extLst>
              <a:ext uri="{FF2B5EF4-FFF2-40B4-BE49-F238E27FC236}">
                <a16:creationId xmlns:a16="http://schemas.microsoft.com/office/drawing/2014/main" id="{D18E42CE-32D8-47DE-D403-8738AD10A409}"/>
              </a:ext>
            </a:extLst>
          </p:cNvPr>
          <p:cNvSpPr>
            <a:spLocks noGrp="1"/>
          </p:cNvSpPr>
          <p:nvPr>
            <p:ph idx="1"/>
          </p:nvPr>
        </p:nvSpPr>
        <p:spPr>
          <a:xfrm>
            <a:off x="723017" y="1823071"/>
            <a:ext cx="7042559" cy="3496596"/>
          </a:xfrm>
        </p:spPr>
        <p:txBody>
          <a:bodyPr>
            <a:normAutofit/>
          </a:bodyPr>
          <a:lstStyle/>
          <a:p>
            <a:pPr marL="0" indent="0" algn="l" fontAlgn="base">
              <a:lnSpc>
                <a:spcPct val="100000"/>
              </a:lnSpc>
              <a:buNone/>
            </a:pPr>
            <a:r>
              <a:rPr lang="en-US" sz="2200" b="0" i="0" dirty="0">
                <a:solidFill>
                  <a:srgbClr val="1E1E1E"/>
                </a:solidFill>
                <a:effectLst/>
              </a:rPr>
              <a:t>Check out the Inclusive Design Toolkit from the University of Cambridge. </a:t>
            </a:r>
          </a:p>
          <a:p>
            <a:pPr marL="0" indent="0" algn="l" fontAlgn="base">
              <a:lnSpc>
                <a:spcPct val="100000"/>
              </a:lnSpc>
              <a:buNone/>
            </a:pPr>
            <a:r>
              <a:rPr lang="en-US" sz="2200" b="0" i="0" dirty="0">
                <a:solidFill>
                  <a:srgbClr val="1E1E1E"/>
                </a:solidFill>
                <a:effectLst/>
              </a:rPr>
              <a:t>It provides a good understanding of factors affecting reach and dexterity. </a:t>
            </a:r>
          </a:p>
          <a:p>
            <a:pPr marL="0" indent="0" algn="l" fontAlgn="base">
              <a:lnSpc>
                <a:spcPct val="100000"/>
              </a:lnSpc>
              <a:buNone/>
            </a:pPr>
            <a:r>
              <a:rPr lang="en-US" sz="2200" b="0" i="0" dirty="0">
                <a:solidFill>
                  <a:srgbClr val="1E1E1E"/>
                </a:solidFill>
                <a:effectLst/>
              </a:rPr>
              <a:t>It also has population statistics on how many people have problems grasping and holding things.</a:t>
            </a:r>
          </a:p>
          <a:p>
            <a:pPr marL="0" indent="0" algn="l" fontAlgn="base">
              <a:lnSpc>
                <a:spcPct val="100000"/>
              </a:lnSpc>
              <a:buNone/>
            </a:pPr>
            <a:r>
              <a:rPr lang="en-US" sz="2200" dirty="0">
                <a:solidFill>
                  <a:srgbClr val="1E1E1E"/>
                </a:solidFill>
                <a:hlinkClick r:id="rId4"/>
              </a:rPr>
              <a:t>You can view an online version </a:t>
            </a:r>
            <a:r>
              <a:rPr lang="en-US" sz="2200" dirty="0">
                <a:solidFill>
                  <a:srgbClr val="1E1E1E"/>
                </a:solidFill>
              </a:rPr>
              <a:t>of the Toolkit</a:t>
            </a:r>
            <a:r>
              <a:rPr lang="en-AU" sz="2200" dirty="0">
                <a:solidFill>
                  <a:srgbClr val="1E1E1E"/>
                </a:solidFill>
              </a:rPr>
              <a:t>.</a:t>
            </a:r>
            <a:endParaRPr lang="en-US" sz="2200" b="0" i="0" dirty="0">
              <a:solidFill>
                <a:srgbClr val="1E1E1E"/>
              </a:solidFill>
              <a:effectLst/>
            </a:endParaRPr>
          </a:p>
        </p:txBody>
      </p:sp>
      <p:pic>
        <p:nvPicPr>
          <p:cNvPr id="4" name="Picture 3" descr="The front cover of the book, Inclusive Design Toolkit. ">
            <a:extLst>
              <a:ext uri="{FF2B5EF4-FFF2-40B4-BE49-F238E27FC236}">
                <a16:creationId xmlns:a16="http://schemas.microsoft.com/office/drawing/2014/main" id="{D61BDA10-4FE8-3F5A-EB41-FCB6F92D3304}"/>
              </a:ext>
            </a:extLst>
          </p:cNvPr>
          <p:cNvPicPr>
            <a:picLocks noChangeAspect="1"/>
          </p:cNvPicPr>
          <p:nvPr/>
        </p:nvPicPr>
        <p:blipFill>
          <a:blip r:embed="rId5"/>
          <a:stretch>
            <a:fillRect/>
          </a:stretch>
        </p:blipFill>
        <p:spPr>
          <a:xfrm>
            <a:off x="8318441" y="1538333"/>
            <a:ext cx="2899023" cy="3781334"/>
          </a:xfrm>
          <a:prstGeom prst="rect">
            <a:avLst/>
          </a:prstGeom>
        </p:spPr>
      </p:pic>
    </p:spTree>
    <p:custDataLst>
      <p:tags r:id="rId1"/>
    </p:custDataLst>
    <p:extLst>
      <p:ext uri="{BB962C8B-B14F-4D97-AF65-F5344CB8AC3E}">
        <p14:creationId xmlns:p14="http://schemas.microsoft.com/office/powerpoint/2010/main" val="3424843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D5F0-3F36-50E3-3F41-F50F45C74365}"/>
              </a:ext>
            </a:extLst>
          </p:cNvPr>
          <p:cNvSpPr>
            <a:spLocks noGrp="1"/>
          </p:cNvSpPr>
          <p:nvPr>
            <p:ph type="title"/>
          </p:nvPr>
        </p:nvSpPr>
        <p:spPr/>
        <p:txBody>
          <a:bodyPr/>
          <a:lstStyle/>
          <a:p>
            <a:r>
              <a:rPr lang="en-AU" dirty="0"/>
              <a:t>Communications and technology</a:t>
            </a:r>
          </a:p>
        </p:txBody>
      </p:sp>
      <p:sp>
        <p:nvSpPr>
          <p:cNvPr id="3" name="Content Placeholder 2">
            <a:extLst>
              <a:ext uri="{FF2B5EF4-FFF2-40B4-BE49-F238E27FC236}">
                <a16:creationId xmlns:a16="http://schemas.microsoft.com/office/drawing/2014/main" id="{0011CC6B-0CC4-2E3C-E2B7-C7E03F81ED13}"/>
              </a:ext>
            </a:extLst>
          </p:cNvPr>
          <p:cNvSpPr>
            <a:spLocks noGrp="1"/>
          </p:cNvSpPr>
          <p:nvPr>
            <p:ph idx="1"/>
          </p:nvPr>
        </p:nvSpPr>
        <p:spPr>
          <a:xfrm>
            <a:off x="709369" y="1890793"/>
            <a:ext cx="7233628" cy="3364623"/>
          </a:xfrm>
        </p:spPr>
        <p:txBody>
          <a:bodyPr>
            <a:normAutofit/>
          </a:bodyPr>
          <a:lstStyle/>
          <a:p>
            <a:pPr marL="0" indent="0" algn="l" fontAlgn="base">
              <a:lnSpc>
                <a:spcPct val="100000"/>
              </a:lnSpc>
              <a:buNone/>
            </a:pPr>
            <a:r>
              <a:rPr lang="en-US" sz="2200" b="0" i="0" dirty="0">
                <a:solidFill>
                  <a:srgbClr val="1E1E1E"/>
                </a:solidFill>
                <a:effectLst/>
                <a:latin typeface="Albert Sans"/>
              </a:rPr>
              <a:t>Smart phones, tablets and computers are everyday products now. </a:t>
            </a:r>
          </a:p>
          <a:p>
            <a:pPr marL="0" indent="0" algn="l" fontAlgn="base">
              <a:lnSpc>
                <a:spcPct val="100000"/>
              </a:lnSpc>
              <a:buNone/>
            </a:pPr>
            <a:r>
              <a:rPr lang="en-US" sz="2200" b="0" i="0" dirty="0">
                <a:solidFill>
                  <a:srgbClr val="1E1E1E"/>
                </a:solidFill>
                <a:effectLst/>
                <a:latin typeface="Albert Sans"/>
              </a:rPr>
              <a:t>Digital technology is converging on all aspects of our lives.</a:t>
            </a:r>
          </a:p>
          <a:p>
            <a:pPr marL="0" indent="0" algn="l" fontAlgn="base">
              <a:lnSpc>
                <a:spcPct val="100000"/>
              </a:lnSpc>
              <a:buNone/>
            </a:pPr>
            <a:r>
              <a:rPr lang="en-US" sz="2200" b="0" i="0" dirty="0">
                <a:solidFill>
                  <a:srgbClr val="1E1E1E"/>
                </a:solidFill>
                <a:effectLst/>
                <a:latin typeface="Albert Sans"/>
              </a:rPr>
              <a:t>Major companies like Apple, Microsoft and IBM know that when they design for people who live with disability, they are including other users as well.</a:t>
            </a:r>
          </a:p>
          <a:p>
            <a:pPr marL="0" indent="0" algn="l" fontAlgn="base">
              <a:lnSpc>
                <a:spcPct val="100000"/>
              </a:lnSpc>
              <a:buNone/>
            </a:pPr>
            <a:r>
              <a:rPr lang="en-US" sz="2200" dirty="0">
                <a:solidFill>
                  <a:srgbClr val="1E1E1E"/>
                </a:solidFill>
                <a:latin typeface="Albert Sans"/>
              </a:rPr>
              <a:t>In the next slide, t</a:t>
            </a:r>
            <a:r>
              <a:rPr lang="en-US" sz="2200" b="0" i="0" dirty="0">
                <a:solidFill>
                  <a:srgbClr val="1E1E1E"/>
                </a:solidFill>
                <a:effectLst/>
                <a:latin typeface="Albert Sans"/>
              </a:rPr>
              <a:t>he Google video on inclusive design and accessibility provides a good overview. </a:t>
            </a:r>
          </a:p>
        </p:txBody>
      </p:sp>
      <p:pic>
        <p:nvPicPr>
          <p:cNvPr id="4" name="Picture 3" descr="A smart phone displayed in a person's hand.">
            <a:extLst>
              <a:ext uri="{FF2B5EF4-FFF2-40B4-BE49-F238E27FC236}">
                <a16:creationId xmlns:a16="http://schemas.microsoft.com/office/drawing/2014/main" id="{42325369-FA7A-2BD1-E09A-DB077CD448F3}"/>
              </a:ext>
            </a:extLst>
          </p:cNvPr>
          <p:cNvPicPr>
            <a:picLocks noChangeAspect="1"/>
          </p:cNvPicPr>
          <p:nvPr/>
        </p:nvPicPr>
        <p:blipFill>
          <a:blip r:embed="rId4"/>
          <a:stretch>
            <a:fillRect/>
          </a:stretch>
        </p:blipFill>
        <p:spPr>
          <a:xfrm>
            <a:off x="8188174" y="2031775"/>
            <a:ext cx="3567383" cy="2794450"/>
          </a:xfrm>
          <a:prstGeom prst="rect">
            <a:avLst/>
          </a:prstGeom>
        </p:spPr>
      </p:pic>
    </p:spTree>
    <p:custDataLst>
      <p:tags r:id="rId1"/>
    </p:custDataLst>
    <p:extLst>
      <p:ext uri="{BB962C8B-B14F-4D97-AF65-F5344CB8AC3E}">
        <p14:creationId xmlns:p14="http://schemas.microsoft.com/office/powerpoint/2010/main" val="2613863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944C-BA05-3F12-F209-D4F554E5B403}"/>
              </a:ext>
            </a:extLst>
          </p:cNvPr>
          <p:cNvSpPr>
            <a:spLocks noGrp="1"/>
          </p:cNvSpPr>
          <p:nvPr>
            <p:ph type="title"/>
          </p:nvPr>
        </p:nvSpPr>
        <p:spPr/>
        <p:txBody>
          <a:bodyPr/>
          <a:lstStyle/>
          <a:p>
            <a:r>
              <a:rPr lang="en-AU" dirty="0"/>
              <a:t>Google goes for inclusion</a:t>
            </a:r>
          </a:p>
        </p:txBody>
      </p:sp>
      <p:pic>
        <p:nvPicPr>
          <p:cNvPr id="2050" name="Picture 2" descr="An accessible process for inclusive design (Google I/O '18) - YouTube">
            <a:hlinkClick r:id="rId4"/>
            <a:extLst>
              <a:ext uri="{FF2B5EF4-FFF2-40B4-BE49-F238E27FC236}">
                <a16:creationId xmlns:a16="http://schemas.microsoft.com/office/drawing/2014/main" id="{B4D8396C-0B05-3F07-9688-AC26848AC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9500" y="1683579"/>
            <a:ext cx="6281855" cy="35178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52910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9757-0EAB-13F8-5B55-5D5B5575B5E2}"/>
              </a:ext>
            </a:extLst>
          </p:cNvPr>
          <p:cNvSpPr>
            <a:spLocks noGrp="1"/>
          </p:cNvSpPr>
          <p:nvPr>
            <p:ph type="title"/>
          </p:nvPr>
        </p:nvSpPr>
        <p:spPr/>
        <p:txBody>
          <a:bodyPr/>
          <a:lstStyle/>
          <a:p>
            <a:r>
              <a:rPr lang="en-AU" dirty="0"/>
              <a:t>Universal design and ICT</a:t>
            </a:r>
          </a:p>
        </p:txBody>
      </p:sp>
      <p:sp>
        <p:nvSpPr>
          <p:cNvPr id="6" name="TextBox 5">
            <a:extLst>
              <a:ext uri="{FF2B5EF4-FFF2-40B4-BE49-F238E27FC236}">
                <a16:creationId xmlns:a16="http://schemas.microsoft.com/office/drawing/2014/main" id="{04F06C25-C068-910D-0195-D642D9ABC47A}"/>
              </a:ext>
            </a:extLst>
          </p:cNvPr>
          <p:cNvSpPr txBox="1"/>
          <p:nvPr/>
        </p:nvSpPr>
        <p:spPr>
          <a:xfrm>
            <a:off x="832199" y="1289123"/>
            <a:ext cx="9976828" cy="707886"/>
          </a:xfrm>
          <a:prstGeom prst="rect">
            <a:avLst/>
          </a:prstGeom>
          <a:noFill/>
        </p:spPr>
        <p:txBody>
          <a:bodyPr wrap="square">
            <a:spAutoFit/>
          </a:bodyPr>
          <a:lstStyle/>
          <a:p>
            <a:r>
              <a:rPr lang="en-US" sz="2000" b="0" i="0" dirty="0">
                <a:solidFill>
                  <a:srgbClr val="1E1E1E"/>
                </a:solidFill>
                <a:effectLst/>
                <a:latin typeface="Albert Sans"/>
              </a:rPr>
              <a:t>Check out the short video below – Universal design of ICT – a better digital life. The concepts can be applied to almost all designs. It’s a good summary.</a:t>
            </a:r>
            <a:endParaRPr lang="en-AU" sz="2000" dirty="0"/>
          </a:p>
        </p:txBody>
      </p:sp>
      <p:pic>
        <p:nvPicPr>
          <p:cNvPr id="9" name="Picture 8" descr="Opening page of the video on universal design and ICT.">
            <a:hlinkClick r:id="rId4"/>
            <a:extLst>
              <a:ext uri="{FF2B5EF4-FFF2-40B4-BE49-F238E27FC236}">
                <a16:creationId xmlns:a16="http://schemas.microsoft.com/office/drawing/2014/main" id="{23157B4D-05F7-1BE8-9B4C-33E9C037A1FB}"/>
              </a:ext>
            </a:extLst>
          </p:cNvPr>
          <p:cNvPicPr>
            <a:picLocks noChangeAspect="1"/>
          </p:cNvPicPr>
          <p:nvPr/>
        </p:nvPicPr>
        <p:blipFill rotWithShape="1">
          <a:blip r:embed="rId5"/>
          <a:srcRect t="15483" b="13074"/>
          <a:stretch/>
        </p:blipFill>
        <p:spPr>
          <a:xfrm>
            <a:off x="3041999" y="2302510"/>
            <a:ext cx="6096000" cy="3266367"/>
          </a:xfrm>
          <a:prstGeom prst="rect">
            <a:avLst/>
          </a:prstGeom>
        </p:spPr>
      </p:pic>
    </p:spTree>
    <p:custDataLst>
      <p:tags r:id="rId1"/>
    </p:custDataLst>
    <p:extLst>
      <p:ext uri="{BB962C8B-B14F-4D97-AF65-F5344CB8AC3E}">
        <p14:creationId xmlns:p14="http://schemas.microsoft.com/office/powerpoint/2010/main" val="4097006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C43C-DF34-7A04-A67F-4BC1CEC24D00}"/>
              </a:ext>
            </a:extLst>
          </p:cNvPr>
          <p:cNvSpPr>
            <a:spLocks noGrp="1"/>
          </p:cNvSpPr>
          <p:nvPr>
            <p:ph type="title"/>
          </p:nvPr>
        </p:nvSpPr>
        <p:spPr/>
        <p:txBody>
          <a:bodyPr/>
          <a:lstStyle/>
          <a:p>
            <a:r>
              <a:rPr lang="en-AU" dirty="0"/>
              <a:t>Last words</a:t>
            </a:r>
          </a:p>
        </p:txBody>
      </p:sp>
      <p:sp>
        <p:nvSpPr>
          <p:cNvPr id="3" name="Content Placeholder 2">
            <a:extLst>
              <a:ext uri="{FF2B5EF4-FFF2-40B4-BE49-F238E27FC236}">
                <a16:creationId xmlns:a16="http://schemas.microsoft.com/office/drawing/2014/main" id="{9AAE438B-C785-EEF5-CE3B-66254B650935}"/>
              </a:ext>
            </a:extLst>
          </p:cNvPr>
          <p:cNvSpPr>
            <a:spLocks noGrp="1"/>
          </p:cNvSpPr>
          <p:nvPr>
            <p:ph idx="1"/>
          </p:nvPr>
        </p:nvSpPr>
        <p:spPr>
          <a:xfrm>
            <a:off x="832200" y="1430246"/>
            <a:ext cx="5599598" cy="4351338"/>
          </a:xfrm>
        </p:spPr>
        <p:txBody>
          <a:bodyPr>
            <a:normAutofit/>
          </a:bodyPr>
          <a:lstStyle/>
          <a:p>
            <a:pPr marL="0" indent="0">
              <a:lnSpc>
                <a:spcPct val="100000"/>
              </a:lnSpc>
              <a:buNone/>
            </a:pPr>
            <a:r>
              <a:rPr lang="en-AU" sz="2200" dirty="0"/>
              <a:t>Universal design:</a:t>
            </a:r>
          </a:p>
          <a:p>
            <a:pPr lvl="1">
              <a:lnSpc>
                <a:spcPct val="100000"/>
              </a:lnSpc>
            </a:pPr>
            <a:r>
              <a:rPr lang="en-AU" sz="2200" dirty="0"/>
              <a:t>Is often in the detail of designs</a:t>
            </a:r>
          </a:p>
          <a:p>
            <a:pPr lvl="1">
              <a:lnSpc>
                <a:spcPct val="100000"/>
              </a:lnSpc>
            </a:pPr>
            <a:r>
              <a:rPr lang="en-AU" sz="2200" dirty="0"/>
              <a:t>Is about the people who use the design</a:t>
            </a:r>
          </a:p>
          <a:p>
            <a:pPr lvl="1">
              <a:lnSpc>
                <a:spcPct val="100000"/>
              </a:lnSpc>
            </a:pPr>
            <a:r>
              <a:rPr lang="en-AU" sz="2200" dirty="0"/>
              <a:t>Requires design thought, not extra cost</a:t>
            </a:r>
          </a:p>
          <a:p>
            <a:pPr marL="0" indent="0">
              <a:lnSpc>
                <a:spcPct val="100000"/>
              </a:lnSpc>
              <a:buNone/>
            </a:pPr>
            <a:endParaRPr lang="en-AU" sz="2200" dirty="0"/>
          </a:p>
          <a:p>
            <a:pPr marL="0" indent="0">
              <a:lnSpc>
                <a:spcPct val="100000"/>
              </a:lnSpc>
              <a:buNone/>
            </a:pPr>
            <a:r>
              <a:rPr lang="en-AU" sz="2200" dirty="0"/>
              <a:t>The next slide has three minute video with English subtitles.</a:t>
            </a:r>
          </a:p>
          <a:p>
            <a:pPr marL="0" indent="0">
              <a:lnSpc>
                <a:spcPct val="100000"/>
              </a:lnSpc>
              <a:buNone/>
            </a:pPr>
            <a:r>
              <a:rPr lang="en-AU" sz="2200" dirty="0"/>
              <a:t>It nicely explains the 7 principles of universal design to summarise the course.</a:t>
            </a:r>
          </a:p>
          <a:p>
            <a:pPr marL="0" indent="0">
              <a:lnSpc>
                <a:spcPct val="100000"/>
              </a:lnSpc>
              <a:buNone/>
            </a:pPr>
            <a:endParaRPr lang="en-AU" sz="2200" dirty="0"/>
          </a:p>
        </p:txBody>
      </p:sp>
      <p:pic>
        <p:nvPicPr>
          <p:cNvPr id="4" name="Picture 3" descr="A table top is covered with drawing paper and coloured pencils. The hands of two people are holding pens. A third person is cutting a small piece of paper with scissors. ">
            <a:extLst>
              <a:ext uri="{FF2B5EF4-FFF2-40B4-BE49-F238E27FC236}">
                <a16:creationId xmlns:a16="http://schemas.microsoft.com/office/drawing/2014/main" id="{3BD07E41-AC75-1B8A-C756-C8E158D292D8}"/>
              </a:ext>
            </a:extLst>
          </p:cNvPr>
          <p:cNvPicPr>
            <a:picLocks noChangeAspect="1"/>
          </p:cNvPicPr>
          <p:nvPr/>
        </p:nvPicPr>
        <p:blipFill>
          <a:blip r:embed="rId4"/>
          <a:stretch>
            <a:fillRect/>
          </a:stretch>
        </p:blipFill>
        <p:spPr>
          <a:xfrm>
            <a:off x="6610281" y="1781094"/>
            <a:ext cx="4951453" cy="3295811"/>
          </a:xfrm>
          <a:prstGeom prst="rect">
            <a:avLst/>
          </a:prstGeom>
        </p:spPr>
      </p:pic>
    </p:spTree>
    <p:custDataLst>
      <p:tags r:id="rId1"/>
    </p:custDataLst>
    <p:extLst>
      <p:ext uri="{BB962C8B-B14F-4D97-AF65-F5344CB8AC3E}">
        <p14:creationId xmlns:p14="http://schemas.microsoft.com/office/powerpoint/2010/main" val="302016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Who does it cover?</a:t>
            </a:r>
          </a:p>
        </p:txBody>
      </p:sp>
      <p:sp>
        <p:nvSpPr>
          <p:cNvPr id="3" name="Content Placeholder 2"/>
          <p:cNvSpPr>
            <a:spLocks noGrp="1"/>
          </p:cNvSpPr>
          <p:nvPr>
            <p:ph idx="1"/>
          </p:nvPr>
        </p:nvSpPr>
        <p:spPr>
          <a:xfrm>
            <a:off x="832199" y="1430246"/>
            <a:ext cx="6640164" cy="4351338"/>
          </a:xfrm>
        </p:spPr>
        <p:txBody>
          <a:bodyPr>
            <a:normAutofit/>
          </a:bodyPr>
          <a:lstStyle/>
          <a:p>
            <a:pPr marL="0" indent="0">
              <a:buNone/>
            </a:pPr>
            <a:r>
              <a:rPr lang="en-AU" sz="2200" dirty="0"/>
              <a:t>Everyone</a:t>
            </a:r>
          </a:p>
          <a:p>
            <a:r>
              <a:rPr lang="en-US" sz="2200" dirty="0"/>
              <a:t>When universal design was first conceived it was to benefit wheelchair users.</a:t>
            </a:r>
            <a:endParaRPr lang="en-AU" sz="2200" dirty="0"/>
          </a:p>
          <a:p>
            <a:r>
              <a:rPr lang="en-US" sz="2200" dirty="0"/>
              <a:t>But it was soon realised that accessibility and convenience for people with a mobility disability was also convenient for people without disability.</a:t>
            </a:r>
          </a:p>
          <a:p>
            <a:r>
              <a:rPr lang="en-US" sz="2200" dirty="0"/>
              <a:t>For example, parents with prams, cyclists and people using delivery trolleys.</a:t>
            </a:r>
          </a:p>
          <a:p>
            <a:r>
              <a:rPr lang="en-US" sz="2200" dirty="0"/>
              <a:t>These designs were universally good. Hence the term universal design.</a:t>
            </a:r>
            <a:endParaRPr lang="en-AU" sz="2200" dirty="0"/>
          </a:p>
          <a:p>
            <a:endParaRPr lang="en-AU" dirty="0"/>
          </a:p>
        </p:txBody>
      </p:sp>
      <p:pic>
        <p:nvPicPr>
          <p:cNvPr id="4" name="Picture 3" descr="A wheelchair user in an urban parkland.">
            <a:extLst>
              <a:ext uri="{FF2B5EF4-FFF2-40B4-BE49-F238E27FC236}">
                <a16:creationId xmlns:a16="http://schemas.microsoft.com/office/drawing/2014/main" id="{EE60FFAE-97F8-7B18-6DF0-0AFBEFDE69FD}"/>
              </a:ext>
            </a:extLst>
          </p:cNvPr>
          <p:cNvPicPr>
            <a:picLocks noChangeAspect="1"/>
          </p:cNvPicPr>
          <p:nvPr/>
        </p:nvPicPr>
        <p:blipFill>
          <a:blip r:embed="rId4"/>
          <a:stretch>
            <a:fillRect/>
          </a:stretch>
        </p:blipFill>
        <p:spPr>
          <a:xfrm flipH="1">
            <a:off x="8601075" y="1604955"/>
            <a:ext cx="3062287" cy="2043120"/>
          </a:xfrm>
          <a:prstGeom prst="rect">
            <a:avLst/>
          </a:prstGeom>
        </p:spPr>
      </p:pic>
      <p:pic>
        <p:nvPicPr>
          <p:cNvPr id="5" name="Picture 4" descr="Cyclists and pedestrians in a pedestrian street. There are market stalls in the background. ">
            <a:extLst>
              <a:ext uri="{FF2B5EF4-FFF2-40B4-BE49-F238E27FC236}">
                <a16:creationId xmlns:a16="http://schemas.microsoft.com/office/drawing/2014/main" id="{B4BEF4B9-9058-350D-6D1E-8911E9B241DA}"/>
              </a:ext>
            </a:extLst>
          </p:cNvPr>
          <p:cNvPicPr>
            <a:picLocks noChangeAspect="1"/>
          </p:cNvPicPr>
          <p:nvPr/>
        </p:nvPicPr>
        <p:blipFill>
          <a:blip r:embed="rId5"/>
          <a:stretch>
            <a:fillRect/>
          </a:stretch>
        </p:blipFill>
        <p:spPr>
          <a:xfrm>
            <a:off x="8617918" y="3914775"/>
            <a:ext cx="3045443" cy="2030294"/>
          </a:xfrm>
          <a:prstGeom prst="rect">
            <a:avLst/>
          </a:prstGeom>
        </p:spPr>
      </p:pic>
    </p:spTree>
    <p:custDataLst>
      <p:tags r:id="rId1"/>
    </p:custDataLst>
    <p:extLst>
      <p:ext uri="{BB962C8B-B14F-4D97-AF65-F5344CB8AC3E}">
        <p14:creationId xmlns:p14="http://schemas.microsoft.com/office/powerpoint/2010/main" val="177925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735F5-3795-8196-674A-0AA95D46C38C}"/>
              </a:ext>
            </a:extLst>
          </p:cNvPr>
          <p:cNvSpPr>
            <a:spLocks noGrp="1"/>
          </p:cNvSpPr>
          <p:nvPr>
            <p:ph type="title"/>
          </p:nvPr>
        </p:nvSpPr>
        <p:spPr/>
        <p:txBody>
          <a:bodyPr/>
          <a:lstStyle/>
          <a:p>
            <a:r>
              <a:rPr lang="en-AU" dirty="0"/>
              <a:t>Summarising universal design</a:t>
            </a:r>
          </a:p>
        </p:txBody>
      </p:sp>
      <p:sp>
        <p:nvSpPr>
          <p:cNvPr id="6" name="TextBox 5">
            <a:extLst>
              <a:ext uri="{FF2B5EF4-FFF2-40B4-BE49-F238E27FC236}">
                <a16:creationId xmlns:a16="http://schemas.microsoft.com/office/drawing/2014/main" id="{1DB85A5A-AACB-CED9-6255-311A95F96778}"/>
              </a:ext>
            </a:extLst>
          </p:cNvPr>
          <p:cNvSpPr txBox="1"/>
          <p:nvPr/>
        </p:nvSpPr>
        <p:spPr>
          <a:xfrm>
            <a:off x="832199" y="1194015"/>
            <a:ext cx="10515600" cy="400110"/>
          </a:xfrm>
          <a:prstGeom prst="rect">
            <a:avLst/>
          </a:prstGeom>
          <a:noFill/>
        </p:spPr>
        <p:txBody>
          <a:bodyPr wrap="square">
            <a:spAutoFit/>
          </a:bodyPr>
          <a:lstStyle/>
          <a:p>
            <a:pPr algn="l" fontAlgn="base"/>
            <a:r>
              <a:rPr lang="en-US" sz="2000" i="0" dirty="0">
                <a:solidFill>
                  <a:srgbClr val="1E1E1E"/>
                </a:solidFill>
                <a:effectLst/>
              </a:rPr>
              <a:t>The video summarises the purpose of a universal design approach to design.</a:t>
            </a:r>
            <a:endParaRPr lang="en-AU" sz="2000" dirty="0"/>
          </a:p>
        </p:txBody>
      </p:sp>
      <p:sp>
        <p:nvSpPr>
          <p:cNvPr id="8" name="TextBox 7">
            <a:extLst>
              <a:ext uri="{FF2B5EF4-FFF2-40B4-BE49-F238E27FC236}">
                <a16:creationId xmlns:a16="http://schemas.microsoft.com/office/drawing/2014/main" id="{D2616229-160A-3F1E-08E3-6E7A8CCE64A6}"/>
              </a:ext>
            </a:extLst>
          </p:cNvPr>
          <p:cNvSpPr txBox="1"/>
          <p:nvPr/>
        </p:nvSpPr>
        <p:spPr>
          <a:xfrm>
            <a:off x="3038708" y="3244334"/>
            <a:ext cx="6099716" cy="369332"/>
          </a:xfrm>
          <a:prstGeom prst="rect">
            <a:avLst/>
          </a:prstGeom>
          <a:noFill/>
        </p:spPr>
        <p:txBody>
          <a:bodyPr wrap="square">
            <a:spAutoFit/>
          </a:bodyPr>
          <a:lstStyle/>
          <a:p>
            <a:r>
              <a:rPr lang="en-AU" dirty="0"/>
              <a:t>https://youtu.be/u7tw-b5Bxy4</a:t>
            </a:r>
          </a:p>
        </p:txBody>
      </p:sp>
      <p:pic>
        <p:nvPicPr>
          <p:cNvPr id="9" name="Picture 8" descr="Picture for the link to the video on the seven principles of universal design.&#10;&#10;https://youtu.be/u7tw-b5Bxy4 ">
            <a:hlinkClick r:id="rId4"/>
            <a:extLst>
              <a:ext uri="{FF2B5EF4-FFF2-40B4-BE49-F238E27FC236}">
                <a16:creationId xmlns:a16="http://schemas.microsoft.com/office/drawing/2014/main" id="{535A0C69-D4D9-A9EE-6644-73CAF8E70BEE}"/>
              </a:ext>
            </a:extLst>
          </p:cNvPr>
          <p:cNvPicPr>
            <a:picLocks noChangeAspect="1"/>
          </p:cNvPicPr>
          <p:nvPr/>
        </p:nvPicPr>
        <p:blipFill>
          <a:blip r:embed="rId5"/>
          <a:stretch>
            <a:fillRect/>
          </a:stretch>
        </p:blipFill>
        <p:spPr>
          <a:xfrm>
            <a:off x="2069480" y="1678310"/>
            <a:ext cx="7576324" cy="4265470"/>
          </a:xfrm>
          <a:prstGeom prst="rect">
            <a:avLst/>
          </a:prstGeom>
        </p:spPr>
      </p:pic>
    </p:spTree>
    <p:custDataLst>
      <p:tags r:id="rId1"/>
    </p:custDataLst>
    <p:extLst>
      <p:ext uri="{BB962C8B-B14F-4D97-AF65-F5344CB8AC3E}">
        <p14:creationId xmlns:p14="http://schemas.microsoft.com/office/powerpoint/2010/main" val="648661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PRING_QUIZ_SHAPE0">
            <a:extLst>
              <a:ext uri="{FF2B5EF4-FFF2-40B4-BE49-F238E27FC236}">
                <a16:creationId xmlns:a16="http://schemas.microsoft.com/office/drawing/2014/main" id="{AA28A8A1-A10B-3023-9B24-65B0CDF03275}"/>
              </a:ext>
            </a:extLst>
          </p:cNvPr>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ISPRING_QUIZ_SHAPE1">
            <a:extLst>
              <a:ext uri="{FF2B5EF4-FFF2-40B4-BE49-F238E27FC236}">
                <a16:creationId xmlns:a16="http://schemas.microsoft.com/office/drawing/2014/main" id="{D0D32657-B00C-382B-3613-1F2F7F0E6918}"/>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16" name="ISPRING_QUIZ_SHAPE2">
            <a:extLst>
              <a:ext uri="{FF2B5EF4-FFF2-40B4-BE49-F238E27FC236}">
                <a16:creationId xmlns:a16="http://schemas.microsoft.com/office/drawing/2014/main" id="{FA85D5F7-686D-27D9-BA5E-B473983C954D}"/>
              </a:ext>
            </a:extLst>
          </p:cNvPr>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AU" sz="3000">
                <a:solidFill>
                  <a:srgbClr val="343944"/>
                </a:solidFill>
                <a:effectLst/>
                <a:latin typeface="Segoe UI" panose="020B0502040204020203" pitchFamily="34" charset="0"/>
              </a:rPr>
              <a:t>   Quiz</a:t>
            </a:r>
          </a:p>
        </p:txBody>
      </p:sp>
      <p:pic>
        <p:nvPicPr>
          <p:cNvPr id="18" name="ISPRING_QUIZ_SHAPE3">
            <a:extLst>
              <a:ext uri="{FF2B5EF4-FFF2-40B4-BE49-F238E27FC236}">
                <a16:creationId xmlns:a16="http://schemas.microsoft.com/office/drawing/2014/main" id="{B0909735-EAE8-09CF-F1C4-8FC5B5EE966B}"/>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19" name="ISPRING_QUIZ_SHAPE4">
            <a:extLst>
              <a:ext uri="{FF2B5EF4-FFF2-40B4-BE49-F238E27FC236}">
                <a16:creationId xmlns:a16="http://schemas.microsoft.com/office/drawing/2014/main" id="{D3ACAD38-203B-97FE-C6BE-E6104906B173}"/>
              </a:ext>
            </a:extLst>
          </p:cNvPr>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a:solidFill>
                  <a:srgbClr val="343944"/>
                </a:solidFill>
                <a:effectLst/>
                <a:latin typeface="Segoe UI" panose="020B0502040204020203" pitchFamily="34" charset="0"/>
              </a:rPr>
              <a:t>Click the </a:t>
            </a:r>
            <a:r>
              <a:rPr lang="en-US" sz="2200" b="1">
                <a:solidFill>
                  <a:srgbClr val="343944"/>
                </a:solidFill>
                <a:effectLst/>
                <a:latin typeface="Segoe UI Semibold" panose="020B0702040204020203" pitchFamily="34" charset="0"/>
              </a:rPr>
              <a:t>Quiz</a:t>
            </a:r>
            <a:r>
              <a:rPr lang="en-US" sz="2200">
                <a:solidFill>
                  <a:srgbClr val="343944"/>
                </a:solidFill>
                <a:effectLst/>
                <a:latin typeface="Segoe UI" panose="020B0502040204020203" pitchFamily="34" charset="0"/>
              </a:rPr>
              <a:t> button to edit this object</a:t>
            </a:r>
            <a:endParaRPr lang="en-AU"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988114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F26A-BE84-8921-7AE6-14A14C6DBE41}"/>
              </a:ext>
            </a:extLst>
          </p:cNvPr>
          <p:cNvSpPr>
            <a:spLocks noGrp="1"/>
          </p:cNvSpPr>
          <p:nvPr>
            <p:ph type="title"/>
          </p:nvPr>
        </p:nvSpPr>
        <p:spPr/>
        <p:txBody>
          <a:bodyPr/>
          <a:lstStyle/>
          <a:p>
            <a:r>
              <a:rPr lang="en-AU" dirty="0"/>
              <a:t>Congratulations! You’ve completed the course.</a:t>
            </a:r>
          </a:p>
        </p:txBody>
      </p:sp>
      <p:pic>
        <p:nvPicPr>
          <p:cNvPr id="9" name="Content Placeholder 8" descr="A bunch of brightly coloured balloons rising in the air against a blue sky.">
            <a:extLst>
              <a:ext uri="{FF2B5EF4-FFF2-40B4-BE49-F238E27FC236}">
                <a16:creationId xmlns:a16="http://schemas.microsoft.com/office/drawing/2014/main" id="{0522A9DA-59FD-4957-761B-FEC50EB4F02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81087" y="1422341"/>
            <a:ext cx="7017824" cy="4013317"/>
          </a:xfrm>
        </p:spPr>
      </p:pic>
      <p:sp>
        <p:nvSpPr>
          <p:cNvPr id="3" name="TextBox 2">
            <a:extLst>
              <a:ext uri="{FF2B5EF4-FFF2-40B4-BE49-F238E27FC236}">
                <a16:creationId xmlns:a16="http://schemas.microsoft.com/office/drawing/2014/main" id="{A4526680-FBAC-A17F-F9C1-5587FFD03643}"/>
              </a:ext>
            </a:extLst>
          </p:cNvPr>
          <p:cNvSpPr txBox="1"/>
          <p:nvPr/>
        </p:nvSpPr>
        <p:spPr>
          <a:xfrm>
            <a:off x="976393" y="5548114"/>
            <a:ext cx="10740326" cy="400110"/>
          </a:xfrm>
          <a:prstGeom prst="rect">
            <a:avLst/>
          </a:prstGeom>
          <a:noFill/>
        </p:spPr>
        <p:txBody>
          <a:bodyPr wrap="square" rtlCol="0">
            <a:spAutoFit/>
          </a:bodyPr>
          <a:lstStyle/>
          <a:p>
            <a:r>
              <a:rPr lang="en-AU" sz="2000" dirty="0"/>
              <a:t>We hope you have enjoyed the course. If you have any feedback, please email </a:t>
            </a:r>
            <a:r>
              <a:rPr lang="en-AU" sz="2000" dirty="0">
                <a:hlinkClick r:id="rId5"/>
              </a:rPr>
              <a:t>udaustralia@gmail.com</a:t>
            </a:r>
            <a:r>
              <a:rPr lang="en-AU" sz="2000" dirty="0"/>
              <a:t> </a:t>
            </a:r>
          </a:p>
        </p:txBody>
      </p:sp>
    </p:spTree>
    <p:custDataLst>
      <p:tags r:id="rId1"/>
    </p:custDataLst>
    <p:extLst>
      <p:ext uri="{BB962C8B-B14F-4D97-AF65-F5344CB8AC3E}">
        <p14:creationId xmlns:p14="http://schemas.microsoft.com/office/powerpoint/2010/main" val="332362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Definitions of universal design</a:t>
            </a:r>
          </a:p>
        </p:txBody>
      </p:sp>
      <p:sp>
        <p:nvSpPr>
          <p:cNvPr id="3" name="Content Placeholder 2"/>
          <p:cNvSpPr>
            <a:spLocks noGrp="1"/>
          </p:cNvSpPr>
          <p:nvPr>
            <p:ph idx="1"/>
          </p:nvPr>
        </p:nvSpPr>
        <p:spPr>
          <a:xfrm>
            <a:off x="725091" y="1614912"/>
            <a:ext cx="4011264" cy="3329635"/>
          </a:xfrm>
        </p:spPr>
        <p:txBody>
          <a:bodyPr>
            <a:normAutofit/>
          </a:bodyPr>
          <a:lstStyle/>
          <a:p>
            <a:pPr marL="0" indent="0">
              <a:buNone/>
            </a:pPr>
            <a:r>
              <a:rPr lang="en-US" sz="2200" dirty="0"/>
              <a:t>The seven principles of universal design and the most often quoted classic definition were published in 1997. </a:t>
            </a:r>
          </a:p>
          <a:p>
            <a:pPr marL="0" indent="0">
              <a:buNone/>
            </a:pPr>
            <a:r>
              <a:rPr lang="en-US" sz="2200" dirty="0"/>
              <a:t>The definition and principles are attributed to Ron Mace. </a:t>
            </a:r>
          </a:p>
          <a:p>
            <a:pPr marL="0" indent="0">
              <a:buNone/>
            </a:pPr>
            <a:r>
              <a:rPr lang="en-US" sz="2200" dirty="0"/>
              <a:t>However, there were several people involved in developing this definition and the principles. </a:t>
            </a:r>
            <a:endParaRPr lang="en-AU" sz="2200" dirty="0"/>
          </a:p>
        </p:txBody>
      </p:sp>
      <p:sp>
        <p:nvSpPr>
          <p:cNvPr id="5" name="TextBox 4">
            <a:extLst>
              <a:ext uri="{FF2B5EF4-FFF2-40B4-BE49-F238E27FC236}">
                <a16:creationId xmlns:a16="http://schemas.microsoft.com/office/drawing/2014/main" id="{BAAD5B20-6591-F6D0-DB01-54878B833E6A}"/>
              </a:ext>
            </a:extLst>
          </p:cNvPr>
          <p:cNvSpPr txBox="1"/>
          <p:nvPr/>
        </p:nvSpPr>
        <p:spPr>
          <a:xfrm>
            <a:off x="5409010" y="1614912"/>
            <a:ext cx="3307556" cy="2616101"/>
          </a:xfrm>
          <a:prstGeom prst="rect">
            <a:avLst/>
          </a:prstGeom>
          <a:noFill/>
        </p:spPr>
        <p:txBody>
          <a:bodyPr wrap="square">
            <a:spAutoFit/>
          </a:bodyPr>
          <a:lstStyle/>
          <a:p>
            <a:r>
              <a:rPr lang="en-US" sz="2200" dirty="0"/>
              <a:t>The classic definition is:</a:t>
            </a:r>
          </a:p>
          <a:p>
            <a:endParaRPr lang="en-US" sz="2200" dirty="0"/>
          </a:p>
          <a:p>
            <a:r>
              <a:rPr lang="en-US" sz="2000" dirty="0"/>
              <a:t>"The design of products and environments to be useable by all people, to the greatest extent possible, without the need for adaptation and specialized design."</a:t>
            </a:r>
            <a:endParaRPr lang="en-AU" sz="2000" dirty="0"/>
          </a:p>
        </p:txBody>
      </p:sp>
      <p:pic>
        <p:nvPicPr>
          <p:cNvPr id="6" name="Picture 5" descr="A black and white head shot of Ron Mace. ">
            <a:extLst>
              <a:ext uri="{FF2B5EF4-FFF2-40B4-BE49-F238E27FC236}">
                <a16:creationId xmlns:a16="http://schemas.microsoft.com/office/drawing/2014/main" id="{F5BF08A7-E116-8B23-584B-A96A9158AC10}"/>
              </a:ext>
            </a:extLst>
          </p:cNvPr>
          <p:cNvPicPr>
            <a:picLocks noChangeAspect="1"/>
          </p:cNvPicPr>
          <p:nvPr/>
        </p:nvPicPr>
        <p:blipFill>
          <a:blip r:embed="rId4"/>
          <a:stretch>
            <a:fillRect/>
          </a:stretch>
        </p:blipFill>
        <p:spPr>
          <a:xfrm>
            <a:off x="9576019" y="1681620"/>
            <a:ext cx="1771780" cy="2549394"/>
          </a:xfrm>
          <a:prstGeom prst="rect">
            <a:avLst/>
          </a:prstGeom>
        </p:spPr>
      </p:pic>
      <p:sp>
        <p:nvSpPr>
          <p:cNvPr id="7" name="TextBox 6">
            <a:extLst>
              <a:ext uri="{FF2B5EF4-FFF2-40B4-BE49-F238E27FC236}">
                <a16:creationId xmlns:a16="http://schemas.microsoft.com/office/drawing/2014/main" id="{45E178AE-5ACE-15CA-550F-4E742E623EA1}"/>
              </a:ext>
            </a:extLst>
          </p:cNvPr>
          <p:cNvSpPr txBox="1"/>
          <p:nvPr/>
        </p:nvSpPr>
        <p:spPr>
          <a:xfrm>
            <a:off x="9410700" y="4339047"/>
            <a:ext cx="2184797" cy="369332"/>
          </a:xfrm>
          <a:prstGeom prst="rect">
            <a:avLst/>
          </a:prstGeom>
          <a:noFill/>
        </p:spPr>
        <p:txBody>
          <a:bodyPr wrap="square" rtlCol="0">
            <a:spAutoFit/>
          </a:bodyPr>
          <a:lstStyle/>
          <a:p>
            <a:r>
              <a:rPr lang="en-AU" i="1" dirty="0"/>
              <a:t>Ron Mace, Architect</a:t>
            </a:r>
          </a:p>
        </p:txBody>
      </p:sp>
      <p:sp>
        <p:nvSpPr>
          <p:cNvPr id="8" name="TextBox 7">
            <a:extLst>
              <a:ext uri="{FF2B5EF4-FFF2-40B4-BE49-F238E27FC236}">
                <a16:creationId xmlns:a16="http://schemas.microsoft.com/office/drawing/2014/main" id="{DEFE97FB-20BA-2DA7-C0A5-045600C7133D}"/>
              </a:ext>
            </a:extLst>
          </p:cNvPr>
          <p:cNvSpPr txBox="1"/>
          <p:nvPr/>
        </p:nvSpPr>
        <p:spPr>
          <a:xfrm>
            <a:off x="5409010" y="4424720"/>
            <a:ext cx="3163490" cy="369332"/>
          </a:xfrm>
          <a:prstGeom prst="rect">
            <a:avLst/>
          </a:prstGeom>
          <a:noFill/>
        </p:spPr>
        <p:txBody>
          <a:bodyPr wrap="square" rtlCol="0">
            <a:spAutoFit/>
          </a:bodyPr>
          <a:lstStyle/>
          <a:p>
            <a:r>
              <a:rPr lang="en-AU" i="1" dirty="0"/>
              <a:t>North Carolina State University</a:t>
            </a:r>
          </a:p>
        </p:txBody>
      </p:sp>
      <p:sp>
        <p:nvSpPr>
          <p:cNvPr id="9" name="TextBox 8">
            <a:extLst>
              <a:ext uri="{FF2B5EF4-FFF2-40B4-BE49-F238E27FC236}">
                <a16:creationId xmlns:a16="http://schemas.microsoft.com/office/drawing/2014/main" id="{33029969-15D3-1B62-7994-1685CFEECFAD}"/>
              </a:ext>
            </a:extLst>
          </p:cNvPr>
          <p:cNvSpPr txBox="1"/>
          <p:nvPr/>
        </p:nvSpPr>
        <p:spPr>
          <a:xfrm>
            <a:off x="1460784" y="5258737"/>
            <a:ext cx="9001125" cy="769441"/>
          </a:xfrm>
          <a:prstGeom prst="rect">
            <a:avLst/>
          </a:prstGeom>
          <a:noFill/>
        </p:spPr>
        <p:txBody>
          <a:bodyPr wrap="square" rtlCol="0">
            <a:spAutoFit/>
          </a:bodyPr>
          <a:lstStyle/>
          <a:p>
            <a:r>
              <a:rPr lang="en-US" sz="2200" dirty="0"/>
              <a:t>This definition says it is not a special kind of design because it is for everyone. </a:t>
            </a:r>
          </a:p>
          <a:p>
            <a:endParaRPr lang="en-AU" sz="2200" dirty="0"/>
          </a:p>
        </p:txBody>
      </p:sp>
    </p:spTree>
    <p:custDataLst>
      <p:tags r:id="rId1"/>
    </p:custDataLst>
    <p:extLst>
      <p:ext uri="{BB962C8B-B14F-4D97-AF65-F5344CB8AC3E}">
        <p14:creationId xmlns:p14="http://schemas.microsoft.com/office/powerpoint/2010/main" val="376178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25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25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7 Principles of Universal Design</a:t>
            </a:r>
          </a:p>
        </p:txBody>
      </p:sp>
      <p:sp>
        <p:nvSpPr>
          <p:cNvPr id="3" name="Content Placeholder 2"/>
          <p:cNvSpPr>
            <a:spLocks noGrp="1"/>
          </p:cNvSpPr>
          <p:nvPr>
            <p:ph idx="1"/>
          </p:nvPr>
        </p:nvSpPr>
        <p:spPr>
          <a:xfrm>
            <a:off x="832199" y="1430246"/>
            <a:ext cx="6225826" cy="4351338"/>
          </a:xfrm>
        </p:spPr>
        <p:txBody>
          <a:bodyPr>
            <a:normAutofit/>
          </a:bodyPr>
          <a:lstStyle/>
          <a:p>
            <a:pPr marL="0" indent="0">
              <a:buNone/>
            </a:pPr>
            <a:r>
              <a:rPr lang="en-US" sz="2400" dirty="0"/>
              <a:t>Briefly, the 7 Principles are:</a:t>
            </a:r>
          </a:p>
          <a:p>
            <a:pPr marL="0" indent="0">
              <a:buNone/>
            </a:pPr>
            <a:endParaRPr lang="en-US" sz="2400" dirty="0"/>
          </a:p>
          <a:p>
            <a:pPr marL="914400" lvl="1" indent="-457200">
              <a:buFont typeface="+mj-lt"/>
              <a:buAutoNum type="arabicPeriod"/>
            </a:pPr>
            <a:r>
              <a:rPr lang="en-US" sz="2200" dirty="0"/>
              <a:t>Equitable use</a:t>
            </a:r>
          </a:p>
          <a:p>
            <a:pPr marL="914400" lvl="1" indent="-457200">
              <a:buFont typeface="+mj-lt"/>
              <a:buAutoNum type="arabicPeriod"/>
            </a:pPr>
            <a:r>
              <a:rPr lang="en-US" sz="2200" dirty="0"/>
              <a:t>Flexibility in use</a:t>
            </a:r>
          </a:p>
          <a:p>
            <a:pPr marL="914400" lvl="1" indent="-457200">
              <a:buFont typeface="+mj-lt"/>
              <a:buAutoNum type="arabicPeriod"/>
            </a:pPr>
            <a:r>
              <a:rPr lang="en-US" sz="2200" dirty="0"/>
              <a:t>Simple and intuitive to use</a:t>
            </a:r>
          </a:p>
          <a:p>
            <a:pPr marL="914400" lvl="1" indent="-457200">
              <a:buFont typeface="+mj-lt"/>
              <a:buAutoNum type="arabicPeriod"/>
            </a:pPr>
            <a:r>
              <a:rPr lang="en-US" sz="2200" dirty="0"/>
              <a:t>Perceptible information</a:t>
            </a:r>
          </a:p>
          <a:p>
            <a:pPr marL="914400" lvl="1" indent="-457200">
              <a:buFont typeface="+mj-lt"/>
              <a:buAutoNum type="arabicPeriod"/>
            </a:pPr>
            <a:r>
              <a:rPr lang="en-US" sz="2200" dirty="0"/>
              <a:t>Tolerance for error</a:t>
            </a:r>
          </a:p>
          <a:p>
            <a:pPr marL="914400" lvl="1" indent="-457200">
              <a:buFont typeface="+mj-lt"/>
              <a:buAutoNum type="arabicPeriod"/>
            </a:pPr>
            <a:r>
              <a:rPr lang="en-US" sz="2200" dirty="0"/>
              <a:t>Low physical effort</a:t>
            </a:r>
          </a:p>
          <a:p>
            <a:pPr marL="914400" lvl="1" indent="-457200">
              <a:buFont typeface="+mj-lt"/>
              <a:buAutoNum type="arabicPeriod"/>
            </a:pPr>
            <a:r>
              <a:rPr lang="en-US" sz="2200" dirty="0"/>
              <a:t>Size and space for approach and use</a:t>
            </a:r>
          </a:p>
          <a:p>
            <a:endParaRPr lang="en-AU" dirty="0"/>
          </a:p>
        </p:txBody>
      </p:sp>
      <p:pic>
        <p:nvPicPr>
          <p:cNvPr id="4" name="Picture 3" descr="A red number seven.">
            <a:extLst>
              <a:ext uri="{FF2B5EF4-FFF2-40B4-BE49-F238E27FC236}">
                <a16:creationId xmlns:a16="http://schemas.microsoft.com/office/drawing/2014/main" id="{A3B46ED7-6C26-C29A-690A-E51146854EAC}"/>
              </a:ext>
            </a:extLst>
          </p:cNvPr>
          <p:cNvPicPr>
            <a:picLocks noChangeAspect="1"/>
          </p:cNvPicPr>
          <p:nvPr/>
        </p:nvPicPr>
        <p:blipFill>
          <a:blip r:embed="rId4"/>
          <a:stretch>
            <a:fillRect/>
          </a:stretch>
        </p:blipFill>
        <p:spPr>
          <a:xfrm>
            <a:off x="7815264" y="2090739"/>
            <a:ext cx="2409824" cy="2409824"/>
          </a:xfrm>
          <a:prstGeom prst="rect">
            <a:avLst/>
          </a:prstGeom>
        </p:spPr>
      </p:pic>
    </p:spTree>
    <p:custDataLst>
      <p:tags r:id="rId1"/>
    </p:custDataLst>
    <p:extLst>
      <p:ext uri="{BB962C8B-B14F-4D97-AF65-F5344CB8AC3E}">
        <p14:creationId xmlns:p14="http://schemas.microsoft.com/office/powerpoint/2010/main" val="65814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Other terms for universal design</a:t>
            </a:r>
          </a:p>
        </p:txBody>
      </p:sp>
      <p:sp>
        <p:nvSpPr>
          <p:cNvPr id="3" name="Content Placeholder 2"/>
          <p:cNvSpPr>
            <a:spLocks noGrp="1"/>
          </p:cNvSpPr>
          <p:nvPr>
            <p:ph idx="1"/>
          </p:nvPr>
        </p:nvSpPr>
        <p:spPr>
          <a:xfrm>
            <a:off x="832200" y="1430246"/>
            <a:ext cx="6225826" cy="4351338"/>
          </a:xfrm>
        </p:spPr>
        <p:txBody>
          <a:bodyPr>
            <a:normAutofit/>
          </a:bodyPr>
          <a:lstStyle/>
          <a:p>
            <a:pPr marL="0" indent="0">
              <a:buNone/>
            </a:pPr>
            <a:r>
              <a:rPr lang="en-US" sz="2200" dirty="0"/>
              <a:t>The concepts underpinning universal design are expressed in other terms:</a:t>
            </a:r>
          </a:p>
          <a:p>
            <a:pPr marL="0" indent="0">
              <a:buNone/>
            </a:pPr>
            <a:endParaRPr lang="en-US" sz="2200" dirty="0"/>
          </a:p>
          <a:p>
            <a:pPr marL="457200" lvl="1" indent="0">
              <a:buNone/>
            </a:pPr>
            <a:r>
              <a:rPr lang="en-US" sz="2200" dirty="0"/>
              <a:t>Inclusive Design is used in the UK.</a:t>
            </a:r>
          </a:p>
          <a:p>
            <a:pPr marL="457200" lvl="1" indent="0">
              <a:buNone/>
            </a:pPr>
            <a:r>
              <a:rPr lang="en-US" sz="2200" dirty="0"/>
              <a:t>Design-for-All is used in Europe.</a:t>
            </a:r>
          </a:p>
          <a:p>
            <a:pPr marL="457200" lvl="1" indent="0">
              <a:buNone/>
            </a:pPr>
            <a:r>
              <a:rPr lang="en-US" sz="2200" dirty="0"/>
              <a:t>Universal Design is used by the United Nations, and many other countries including Australia and the United States.</a:t>
            </a:r>
          </a:p>
          <a:p>
            <a:pPr marL="457200" lvl="1" indent="0">
              <a:buNone/>
            </a:pPr>
            <a:endParaRPr lang="en-US" sz="2200" dirty="0"/>
          </a:p>
          <a:p>
            <a:pPr marL="0" indent="0">
              <a:buNone/>
            </a:pPr>
            <a:r>
              <a:rPr lang="en-US" sz="2200" dirty="0"/>
              <a:t>They all have the same goal - inclusion and equitable treatment.</a:t>
            </a:r>
          </a:p>
          <a:p>
            <a:pPr marL="0" indent="0">
              <a:buNone/>
            </a:pPr>
            <a:endParaRPr lang="en-AU" sz="2200" dirty="0"/>
          </a:p>
        </p:txBody>
      </p:sp>
      <p:pic>
        <p:nvPicPr>
          <p:cNvPr id="4" name="Picture 3" descr="A view of the United Nations building in New York with all the flags flying. ">
            <a:extLst>
              <a:ext uri="{FF2B5EF4-FFF2-40B4-BE49-F238E27FC236}">
                <a16:creationId xmlns:a16="http://schemas.microsoft.com/office/drawing/2014/main" id="{F022CBE9-EF8E-47F8-6AFA-130208B05132}"/>
              </a:ext>
            </a:extLst>
          </p:cNvPr>
          <p:cNvPicPr>
            <a:picLocks noChangeAspect="1"/>
          </p:cNvPicPr>
          <p:nvPr/>
        </p:nvPicPr>
        <p:blipFill>
          <a:blip r:embed="rId4"/>
          <a:stretch>
            <a:fillRect/>
          </a:stretch>
        </p:blipFill>
        <p:spPr>
          <a:xfrm>
            <a:off x="7543799" y="1487396"/>
            <a:ext cx="4623149" cy="3084507"/>
          </a:xfrm>
          <a:prstGeom prst="rect">
            <a:avLst/>
          </a:prstGeom>
        </p:spPr>
      </p:pic>
      <p:sp>
        <p:nvSpPr>
          <p:cNvPr id="6" name="TextBox 5">
            <a:extLst>
              <a:ext uri="{FF2B5EF4-FFF2-40B4-BE49-F238E27FC236}">
                <a16:creationId xmlns:a16="http://schemas.microsoft.com/office/drawing/2014/main" id="{EB009C11-FE00-34D5-5B5B-E74C413EC174}"/>
              </a:ext>
            </a:extLst>
          </p:cNvPr>
          <p:cNvSpPr txBox="1"/>
          <p:nvPr/>
        </p:nvSpPr>
        <p:spPr>
          <a:xfrm>
            <a:off x="7893844" y="4764803"/>
            <a:ext cx="6100762" cy="369332"/>
          </a:xfrm>
          <a:prstGeom prst="rect">
            <a:avLst/>
          </a:prstGeom>
          <a:noFill/>
        </p:spPr>
        <p:txBody>
          <a:bodyPr wrap="square">
            <a:spAutoFit/>
          </a:bodyPr>
          <a:lstStyle/>
          <a:p>
            <a:r>
              <a:rPr lang="en-US" i="1" dirty="0"/>
              <a:t>United Nations Building in New York</a:t>
            </a:r>
            <a:endParaRPr lang="en-AU" dirty="0"/>
          </a:p>
        </p:txBody>
      </p:sp>
    </p:spTree>
    <p:custDataLst>
      <p:tags r:id="rId1"/>
    </p:custDataLst>
    <p:extLst>
      <p:ext uri="{BB962C8B-B14F-4D97-AF65-F5344CB8AC3E}">
        <p14:creationId xmlns:p14="http://schemas.microsoft.com/office/powerpoint/2010/main" val="41315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125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Concepts have evolved</a:t>
            </a:r>
          </a:p>
        </p:txBody>
      </p:sp>
      <p:sp>
        <p:nvSpPr>
          <p:cNvPr id="3" name="Content Placeholder 2"/>
          <p:cNvSpPr>
            <a:spLocks noGrp="1"/>
          </p:cNvSpPr>
          <p:nvPr>
            <p:ph idx="1"/>
          </p:nvPr>
        </p:nvSpPr>
        <p:spPr>
          <a:xfrm>
            <a:off x="832199" y="1430246"/>
            <a:ext cx="5825776" cy="4351338"/>
          </a:xfrm>
        </p:spPr>
        <p:txBody>
          <a:bodyPr>
            <a:normAutofit/>
          </a:bodyPr>
          <a:lstStyle/>
          <a:p>
            <a:pPr marL="0" indent="0">
              <a:lnSpc>
                <a:spcPct val="100000"/>
              </a:lnSpc>
              <a:buNone/>
            </a:pPr>
            <a:r>
              <a:rPr lang="en-US" sz="2200" dirty="0"/>
              <a:t>The concepts underpinning universal design have evolved since the 1960s.</a:t>
            </a:r>
          </a:p>
          <a:p>
            <a:pPr marL="0" indent="0">
              <a:lnSpc>
                <a:spcPct val="100000"/>
              </a:lnSpc>
              <a:buNone/>
            </a:pPr>
            <a:r>
              <a:rPr lang="en-US" sz="2200" dirty="0"/>
              <a:t>Its beginnings were in the built environment, but designers soon realised it could be applied to many other things.</a:t>
            </a:r>
          </a:p>
          <a:p>
            <a:pPr marL="0" indent="0">
              <a:lnSpc>
                <a:spcPct val="100000"/>
              </a:lnSpc>
              <a:buNone/>
            </a:pPr>
            <a:r>
              <a:rPr lang="en-US" sz="2200" dirty="0"/>
              <a:t>In 2012 the 7 Principles were given a makeover to make them more practical with measurable outcomes. </a:t>
            </a:r>
          </a:p>
          <a:p>
            <a:pPr marL="0" indent="0">
              <a:lnSpc>
                <a:spcPct val="100000"/>
              </a:lnSpc>
              <a:buNone/>
            </a:pPr>
            <a:r>
              <a:rPr lang="en-US" sz="2200" dirty="0"/>
              <a:t>These became the 8 Goals of Universal Design. They were devised by Ed Steinfeld and Jordana Maisel.</a:t>
            </a:r>
            <a:endParaRPr lang="en-AU" sz="2200" dirty="0"/>
          </a:p>
        </p:txBody>
      </p:sp>
      <p:pic>
        <p:nvPicPr>
          <p:cNvPr id="4" name="Picture 3" descr="Headshots of Ed Steinfeld and Jordana Maisel. ">
            <a:extLst>
              <a:ext uri="{FF2B5EF4-FFF2-40B4-BE49-F238E27FC236}">
                <a16:creationId xmlns:a16="http://schemas.microsoft.com/office/drawing/2014/main" id="{1479FD3A-A247-499D-7257-46F59BD47E5C}"/>
              </a:ext>
            </a:extLst>
          </p:cNvPr>
          <p:cNvPicPr>
            <a:picLocks noChangeAspect="1"/>
          </p:cNvPicPr>
          <p:nvPr/>
        </p:nvPicPr>
        <p:blipFill>
          <a:blip r:embed="rId4"/>
          <a:stretch>
            <a:fillRect/>
          </a:stretch>
        </p:blipFill>
        <p:spPr>
          <a:xfrm>
            <a:off x="6858000" y="2002580"/>
            <a:ext cx="4648200" cy="2390775"/>
          </a:xfrm>
          <a:prstGeom prst="rect">
            <a:avLst/>
          </a:prstGeom>
        </p:spPr>
      </p:pic>
      <p:sp>
        <p:nvSpPr>
          <p:cNvPr id="6" name="TextBox 5">
            <a:extLst>
              <a:ext uri="{FF2B5EF4-FFF2-40B4-BE49-F238E27FC236}">
                <a16:creationId xmlns:a16="http://schemas.microsoft.com/office/drawing/2014/main" id="{A603E99E-5AD4-03E4-DC80-2F254E6BB876}"/>
              </a:ext>
            </a:extLst>
          </p:cNvPr>
          <p:cNvSpPr txBox="1"/>
          <p:nvPr/>
        </p:nvSpPr>
        <p:spPr>
          <a:xfrm>
            <a:off x="7014301" y="4510087"/>
            <a:ext cx="4491899" cy="369332"/>
          </a:xfrm>
          <a:prstGeom prst="rect">
            <a:avLst/>
          </a:prstGeom>
          <a:noFill/>
        </p:spPr>
        <p:txBody>
          <a:bodyPr wrap="square">
            <a:spAutoFit/>
          </a:bodyPr>
          <a:lstStyle/>
          <a:p>
            <a:r>
              <a:rPr lang="en-AU" i="1" dirty="0"/>
              <a:t>Prof Edward Steinfeld and Dr </a:t>
            </a:r>
            <a:r>
              <a:rPr lang="en-AU" i="1" dirty="0" err="1"/>
              <a:t>Jordana</a:t>
            </a:r>
            <a:r>
              <a:rPr lang="en-AU" i="1" dirty="0"/>
              <a:t> Maisel</a:t>
            </a:r>
          </a:p>
        </p:txBody>
      </p:sp>
    </p:spTree>
    <p:custDataLst>
      <p:tags r:id="rId1"/>
    </p:custDataLst>
    <p:extLst>
      <p:ext uri="{BB962C8B-B14F-4D97-AF65-F5344CB8AC3E}">
        <p14:creationId xmlns:p14="http://schemas.microsoft.com/office/powerpoint/2010/main" val="316526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6317-9680-5892-7BEE-5FBE11D20C0C}"/>
              </a:ext>
            </a:extLst>
          </p:cNvPr>
          <p:cNvSpPr>
            <a:spLocks noGrp="1"/>
          </p:cNvSpPr>
          <p:nvPr>
            <p:ph type="title"/>
          </p:nvPr>
        </p:nvSpPr>
        <p:spPr/>
        <p:txBody>
          <a:bodyPr/>
          <a:lstStyle/>
          <a:p>
            <a:r>
              <a:rPr lang="en-AU" dirty="0"/>
              <a:t>8 Goals of Universal Design</a:t>
            </a:r>
          </a:p>
        </p:txBody>
      </p:sp>
      <p:sp>
        <p:nvSpPr>
          <p:cNvPr id="3" name="Content Placeholder 2">
            <a:extLst>
              <a:ext uri="{FF2B5EF4-FFF2-40B4-BE49-F238E27FC236}">
                <a16:creationId xmlns:a16="http://schemas.microsoft.com/office/drawing/2014/main" id="{E9EBCFF5-7A0B-5A2C-553F-9D7BAF9ABEAC}"/>
              </a:ext>
            </a:extLst>
          </p:cNvPr>
          <p:cNvSpPr>
            <a:spLocks noGrp="1"/>
          </p:cNvSpPr>
          <p:nvPr>
            <p:ph idx="1"/>
          </p:nvPr>
        </p:nvSpPr>
        <p:spPr>
          <a:xfrm>
            <a:off x="832198" y="1430246"/>
            <a:ext cx="7068789" cy="4351338"/>
          </a:xfrm>
        </p:spPr>
        <p:txBody>
          <a:bodyPr>
            <a:noAutofit/>
          </a:bodyPr>
          <a:lstStyle/>
          <a:p>
            <a:pPr marL="342900" indent="-342900">
              <a:buFont typeface="+mj-lt"/>
              <a:buAutoNum type="arabicPeriod"/>
            </a:pPr>
            <a:r>
              <a:rPr lang="en-US" sz="1800" b="1" dirty="0"/>
              <a:t>Body Fit</a:t>
            </a:r>
            <a:r>
              <a:rPr lang="en-US" sz="1800" dirty="0"/>
              <a:t>: accommodating a wide range of body sizes and abilities</a:t>
            </a:r>
          </a:p>
          <a:p>
            <a:pPr marL="342900" indent="-342900">
              <a:buFont typeface="+mj-lt"/>
              <a:buAutoNum type="arabicPeriod"/>
            </a:pPr>
            <a:r>
              <a:rPr lang="en-US" sz="1800" b="1" dirty="0"/>
              <a:t>Comfort</a:t>
            </a:r>
            <a:r>
              <a:rPr lang="en-US" sz="1800" dirty="0"/>
              <a:t>: keeping demands within desirable limits of body function and perception</a:t>
            </a:r>
          </a:p>
          <a:p>
            <a:pPr marL="342900" indent="-342900">
              <a:buFont typeface="+mj-lt"/>
              <a:buAutoNum type="arabicPeriod"/>
            </a:pPr>
            <a:r>
              <a:rPr lang="en-US" sz="1800" b="1" dirty="0"/>
              <a:t>Awareness</a:t>
            </a:r>
            <a:r>
              <a:rPr lang="en-US" sz="1800" dirty="0"/>
              <a:t>: ensuring that critical information for use is easily perceived</a:t>
            </a:r>
          </a:p>
          <a:p>
            <a:pPr marL="342900" indent="-342900">
              <a:buFont typeface="+mj-lt"/>
              <a:buAutoNum type="arabicPeriod"/>
            </a:pPr>
            <a:r>
              <a:rPr lang="en-US" sz="1800" b="1" dirty="0"/>
              <a:t>Understanding</a:t>
            </a:r>
            <a:r>
              <a:rPr lang="en-US" sz="1800" dirty="0"/>
              <a:t>: making methods of operation and use intuitive, clear and unambiguous</a:t>
            </a:r>
          </a:p>
          <a:p>
            <a:pPr marL="342900" indent="-342900">
              <a:buFont typeface="+mj-lt"/>
              <a:buAutoNum type="arabicPeriod"/>
            </a:pPr>
            <a:r>
              <a:rPr lang="en-US" sz="1800" b="1" dirty="0"/>
              <a:t>Wellness</a:t>
            </a:r>
            <a:r>
              <a:rPr lang="en-US" sz="1800" dirty="0"/>
              <a:t>: contributing to health promotion and protection from hazards</a:t>
            </a:r>
          </a:p>
          <a:p>
            <a:pPr marL="342900" indent="-342900">
              <a:buFont typeface="+mj-lt"/>
              <a:buAutoNum type="arabicPeriod"/>
            </a:pPr>
            <a:r>
              <a:rPr lang="en-US" sz="1800" b="1" dirty="0"/>
              <a:t>Social Integration</a:t>
            </a:r>
            <a:r>
              <a:rPr lang="en-US" sz="1800" dirty="0"/>
              <a:t>: treating all groups with dignity and respect</a:t>
            </a:r>
          </a:p>
          <a:p>
            <a:pPr marL="342900" indent="-342900">
              <a:buFont typeface="+mj-lt"/>
              <a:buAutoNum type="arabicPeriod"/>
            </a:pPr>
            <a:r>
              <a:rPr lang="en-US" sz="1800" b="1" dirty="0"/>
              <a:t>Personalization</a:t>
            </a:r>
            <a:r>
              <a:rPr lang="en-US" sz="1800" dirty="0"/>
              <a:t>: incorporating opportunities for choice and expression of preferences</a:t>
            </a:r>
          </a:p>
          <a:p>
            <a:pPr marL="342900" indent="-342900">
              <a:buFont typeface="+mj-lt"/>
              <a:buAutoNum type="arabicPeriod"/>
            </a:pPr>
            <a:r>
              <a:rPr lang="en-US" sz="1800" b="1" dirty="0"/>
              <a:t>Cultural Appropriateness</a:t>
            </a:r>
            <a:r>
              <a:rPr lang="en-US" sz="1800" dirty="0"/>
              <a:t>: respecting and reinforcing cultural values</a:t>
            </a:r>
          </a:p>
          <a:p>
            <a:endParaRPr lang="en-AU" sz="1800" dirty="0"/>
          </a:p>
        </p:txBody>
      </p:sp>
      <p:pic>
        <p:nvPicPr>
          <p:cNvPr id="6" name="Picture 5" descr="A picture taken at Barangaroo Reserve in Sydney. It shows a pathway being used by a skateboarder, a woman walking, and a man in a powered wheelchair. ">
            <a:extLst>
              <a:ext uri="{FF2B5EF4-FFF2-40B4-BE49-F238E27FC236}">
                <a16:creationId xmlns:a16="http://schemas.microsoft.com/office/drawing/2014/main" id="{8A0009C1-D81A-8A8F-CAEB-8B724D61ED84}"/>
              </a:ext>
            </a:extLst>
          </p:cNvPr>
          <p:cNvPicPr>
            <a:picLocks noChangeAspect="1"/>
          </p:cNvPicPr>
          <p:nvPr/>
        </p:nvPicPr>
        <p:blipFill>
          <a:blip r:embed="rId4"/>
          <a:stretch>
            <a:fillRect/>
          </a:stretch>
        </p:blipFill>
        <p:spPr>
          <a:xfrm>
            <a:off x="7900986" y="2047131"/>
            <a:ext cx="4024313" cy="2499099"/>
          </a:xfrm>
          <a:prstGeom prst="rect">
            <a:avLst/>
          </a:prstGeom>
        </p:spPr>
      </p:pic>
      <p:sp>
        <p:nvSpPr>
          <p:cNvPr id="8" name="TextBox 7">
            <a:extLst>
              <a:ext uri="{FF2B5EF4-FFF2-40B4-BE49-F238E27FC236}">
                <a16:creationId xmlns:a16="http://schemas.microsoft.com/office/drawing/2014/main" id="{520AFA8D-3A8C-1D74-4914-0A9AC667A5A0}"/>
              </a:ext>
            </a:extLst>
          </p:cNvPr>
          <p:cNvSpPr txBox="1"/>
          <p:nvPr/>
        </p:nvSpPr>
        <p:spPr>
          <a:xfrm>
            <a:off x="8229600" y="4546230"/>
            <a:ext cx="3403601" cy="646331"/>
          </a:xfrm>
          <a:prstGeom prst="rect">
            <a:avLst/>
          </a:prstGeom>
          <a:noFill/>
        </p:spPr>
        <p:txBody>
          <a:bodyPr wrap="square">
            <a:spAutoFit/>
          </a:bodyPr>
          <a:lstStyle/>
          <a:p>
            <a:r>
              <a:rPr lang="en-US" i="1" dirty="0"/>
              <a:t>Barangaroo Reserve, Sydney, NSW </a:t>
            </a:r>
          </a:p>
          <a:p>
            <a:r>
              <a:rPr lang="en-US" i="1" dirty="0"/>
              <a:t>Photograph by Rick Stevens</a:t>
            </a:r>
            <a:endParaRPr lang="en-AU" i="1" dirty="0"/>
          </a:p>
        </p:txBody>
      </p:sp>
    </p:spTree>
    <p:custDataLst>
      <p:tags r:id="rId1"/>
    </p:custDataLst>
    <p:extLst>
      <p:ext uri="{BB962C8B-B14F-4D97-AF65-F5344CB8AC3E}">
        <p14:creationId xmlns:p14="http://schemas.microsoft.com/office/powerpoint/2010/main" val="8474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25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25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25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25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25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Introduction to Universal Design with video links trial"/>
  <p:tag name="ISPRING_FIRST_PUBLISH" val="1"/>
  <p:tag name="ISPRING_UUID" val="{E8793DDA-2B41-4D9B-AB9D-3B7C0E2BBF54}"/>
  <p:tag name="ISPRING_PROJECT_VERSION" val="9.3"/>
  <p:tag name="ISPRING_PROJECT_FOLDER_UPDATED" val="1"/>
  <p:tag name="ISPRING_LMS_API_VERSION" val="Experience API"/>
  <p:tag name="ISPRING_ULTRA_SCORM_COURSE_ID" val="C014759D-3A7B-47D4-817C-E16CD0BBCB07"/>
  <p:tag name="ISPRING_CMI5_LAUNCH_METHOD" val="any window"/>
  <p:tag name="ISPRINGCLOUDFOLDERID" val="1"/>
  <p:tag name="ISPRINGONLINEFOLDERID" val="1"/>
  <p:tag name="ISPRING_OUTPUT_FOLDER" val="[[&quot;\uFFFD\u0002\uFFFD{2798D490-BF56-4B5C-B0DF-0C3BAEADFBDF}&quot;,&quot;C:\\Users\\janeb\\Documents\\iSpring courses&quot;]]"/>
  <p:tag name="ISPRING_SCORM_RATE_SLIDES" val="0"/>
  <p:tag name="ISPRING_RESOURCE_FOLDER" val="C:\Users\janeb\Dropbox\CUDA share files\Learning Education Events\Online Learning\Intro to UD\Introduction to Universal Design with quiz\"/>
  <p:tag name="ISPRING_PRESENTATION_PATH" val="C:\Users\janeb\Dropbox\CUDA share files\Learning Education Events\Online Learning\Intro to UD\Introduction to Universal Design with quiz.pptx"/>
  <p:tag name="ISPRING_SCORM_ENDPOINT" val="&lt;endpoint&gt;&lt;enable&gt;0&lt;/enable&gt;&lt;lrs&gt;https://&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TRUE&quot;,&quot;language&quot;:&quot;EN&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0&quot;}}"/>
  <p:tag name="ISPRING_SCORM_RATE_QUIZZES" val="1"/>
  <p:tag name="ISPRING_SCORM_PASSING_SCORE" val="80.000000"/>
  <p:tag name="ISPRING_SCREEN_RECS_UPDATED" val="C:\Users\janeb\Dropbox\CUDA share files\Learning Education Events\Online Learning\Intro to UD\Introduction to Universal Design with quiz\"/>
</p:tagLst>
</file>

<file path=ppt/tags/tag10.xml><?xml version="1.0" encoding="utf-8"?>
<p:tagLst xmlns:a="http://schemas.openxmlformats.org/drawingml/2006/main" xmlns:r="http://schemas.openxmlformats.org/officeDocument/2006/relationships" xmlns:p="http://schemas.openxmlformats.org/presentationml/2006/main">
  <p:tag name="GENSWF_SLIDE_UID" val="{297C18A7-B7A9-49ED-A295-E017C693CE10}: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B650F1D8-B085-41C1-BA96-8B682EA2B2B3}: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D9DC1652-1619-4F02-9DEB-30ECBAB0EB30}:267"/>
</p:tagLst>
</file>

<file path=ppt/tags/tag13.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s://www.youtube.com/watch?v=3ETzyCfrQ7Y"/>
</p:tagLst>
</file>

<file path=ppt/tags/tag14.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s://www.youtube.com/watch?v=3ETzyCfrQ7Y"/>
</p:tagLst>
</file>

<file path=ppt/tags/tag15.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1.quiz"/>
  <p:tag name="GENSWF_SLIDE_UID" val="{D21F013B-17FE-497B-A3C3-AA30C583C42B}:297"/>
  <p:tag name="ISPRING_QUIZ_FULL_PATH" val="C:\Users\janeb\Dropbox\CUDA share files\Learning Education Events\Online Learning\Intro to UD\Introduction to Universal Design with quiz\quiz\quiz1.quiz"/>
  <p:tag name="ISPRING_QUIZ_RELATIVE_PATH" val="Introduction to Universal Design with quiz\quiz\quiz1.quiz"/>
</p:tagLst>
</file>

<file path=ppt/tags/tag16.xml><?xml version="1.0" encoding="utf-8"?>
<p:tagLst xmlns:a="http://schemas.openxmlformats.org/drawingml/2006/main" xmlns:r="http://schemas.openxmlformats.org/officeDocument/2006/relationships" xmlns:p="http://schemas.openxmlformats.org/presentationml/2006/main">
  <p:tag name="GENSWF_SLIDE_UID" val="{FD8DF445-803B-488A-B20B-75E3875E2B95}:268"/>
</p:tagLst>
</file>

<file path=ppt/tags/tag17.xml><?xml version="1.0" encoding="utf-8"?>
<p:tagLst xmlns:a="http://schemas.openxmlformats.org/drawingml/2006/main" xmlns:r="http://schemas.openxmlformats.org/officeDocument/2006/relationships" xmlns:p="http://schemas.openxmlformats.org/presentationml/2006/main">
  <p:tag name="GENSWF_SLIDE_UID" val="{7F7B7ECB-7AE2-435A-8623-8D6034878EDF}:277"/>
</p:tagLst>
</file>

<file path=ppt/tags/tag18.xml><?xml version="1.0" encoding="utf-8"?>
<p:tagLst xmlns:a="http://schemas.openxmlformats.org/drawingml/2006/main" xmlns:r="http://schemas.openxmlformats.org/officeDocument/2006/relationships" xmlns:p="http://schemas.openxmlformats.org/presentationml/2006/main">
  <p:tag name="GENSWF_SLIDE_UID" val="{5879E24A-31C7-40A6-B97D-C49429279E31}:276"/>
</p:tagLst>
</file>

<file path=ppt/tags/tag19.xml><?xml version="1.0" encoding="utf-8"?>
<p:tagLst xmlns:a="http://schemas.openxmlformats.org/drawingml/2006/main" xmlns:r="http://schemas.openxmlformats.org/officeDocument/2006/relationships" xmlns:p="http://schemas.openxmlformats.org/presentationml/2006/main">
  <p:tag name="GENSWF_SLIDE_UID" val="{C7B62F26-F306-4479-8FB1-5C36455B6210}:280"/>
</p:tagLst>
</file>

<file path=ppt/tags/tag2.xml><?xml version="1.0" encoding="utf-8"?>
<p:tagLst xmlns:a="http://schemas.openxmlformats.org/drawingml/2006/main" xmlns:r="http://schemas.openxmlformats.org/officeDocument/2006/relationships" xmlns:p="http://schemas.openxmlformats.org/presentationml/2006/main">
  <p:tag name="GENSWF_SLIDE_UID" val="{62326478-35A3-4CF3-8864-1B86CAC3015E}: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E18267E2-FA0F-4F8A-985D-87BD094235B0}:281"/>
</p:tagLst>
</file>

<file path=ppt/tags/tag21.xml><?xml version="1.0" encoding="utf-8"?>
<p:tagLst xmlns:a="http://schemas.openxmlformats.org/drawingml/2006/main" xmlns:r="http://schemas.openxmlformats.org/officeDocument/2006/relationships" xmlns:p="http://schemas.openxmlformats.org/presentationml/2006/main">
  <p:tag name="GENSWF_SLIDE_UID" val="{6FA23743-543A-44E5-BBE3-846CEF3760BF}:282"/>
</p:tagLst>
</file>

<file path=ppt/tags/tag22.xml><?xml version="1.0" encoding="utf-8"?>
<p:tagLst xmlns:a="http://schemas.openxmlformats.org/drawingml/2006/main" xmlns:r="http://schemas.openxmlformats.org/officeDocument/2006/relationships" xmlns:p="http://schemas.openxmlformats.org/presentationml/2006/main">
  <p:tag name="GENSWF_SLIDE_UID" val="{1AA1382B-17D5-41E1-B389-1C2D1D731D59}:274"/>
</p:tagLst>
</file>

<file path=ppt/tags/tag23.xml><?xml version="1.0" encoding="utf-8"?>
<p:tagLst xmlns:a="http://schemas.openxmlformats.org/drawingml/2006/main" xmlns:r="http://schemas.openxmlformats.org/officeDocument/2006/relationships" xmlns:p="http://schemas.openxmlformats.org/presentationml/2006/main">
  <p:tag name="GENSWF_SLIDE_UID" val="{337B90EA-F386-46D4-A161-23B2C8C6A58E}:275"/>
</p:tagLst>
</file>

<file path=ppt/tags/tag24.xml><?xml version="1.0" encoding="utf-8"?>
<p:tagLst xmlns:a="http://schemas.openxmlformats.org/drawingml/2006/main" xmlns:r="http://schemas.openxmlformats.org/officeDocument/2006/relationships" xmlns:p="http://schemas.openxmlformats.org/presentationml/2006/main">
  <p:tag name="GENSWF_SLIDE_UID" val="{C36F1DA5-78CA-4683-819D-922F6B3E4527}:283"/>
</p:tagLst>
</file>

<file path=ppt/tags/tag25.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2.quiz"/>
  <p:tag name="GENSWF_SLIDE_UID" val="{F6082D75-50CB-4E84-8BF6-EC9B8FBC0FCC}:298"/>
  <p:tag name="ISPRING_QUIZ_FULL_PATH" val="C:\Users\janeb\Dropbox\CUDA share files\Learning Education Events\Online Learning\Intro to UD\Introduction to Universal Design with quiz\quiz\quiz2.quiz"/>
  <p:tag name="ISPRING_QUIZ_RELATIVE_PATH" val="Introduction to Universal Design with quiz\quiz\quiz2.quiz"/>
</p:tagLst>
</file>

<file path=ppt/tags/tag26.xml><?xml version="1.0" encoding="utf-8"?>
<p:tagLst xmlns:a="http://schemas.openxmlformats.org/drawingml/2006/main" xmlns:r="http://schemas.openxmlformats.org/officeDocument/2006/relationships" xmlns:p="http://schemas.openxmlformats.org/presentationml/2006/main">
  <p:tag name="GENSWF_SLIDE_UID" val="{132FCAB4-CF20-4620-9124-5BE0D20B06B7}:272"/>
</p:tagLst>
</file>

<file path=ppt/tags/tag27.xml><?xml version="1.0" encoding="utf-8"?>
<p:tagLst xmlns:a="http://schemas.openxmlformats.org/drawingml/2006/main" xmlns:r="http://schemas.openxmlformats.org/officeDocument/2006/relationships" xmlns:p="http://schemas.openxmlformats.org/presentationml/2006/main">
  <p:tag name="GENSWF_SLIDE_UID" val="{8C73A5EA-E172-4850-B7FF-786554FD83FE}:273"/>
</p:tagLst>
</file>

<file path=ppt/tags/tag28.xml><?xml version="1.0" encoding="utf-8"?>
<p:tagLst xmlns:a="http://schemas.openxmlformats.org/drawingml/2006/main" xmlns:r="http://schemas.openxmlformats.org/officeDocument/2006/relationships" xmlns:p="http://schemas.openxmlformats.org/presentationml/2006/main">
  <p:tag name="GENSWF_SLIDE_UID" val="{57F47185-D58D-4FDC-A1CD-E8B739A11F5A}:285"/>
</p:tagLst>
</file>

<file path=ppt/tags/tag29.xml><?xml version="1.0" encoding="utf-8"?>
<p:tagLst xmlns:a="http://schemas.openxmlformats.org/drawingml/2006/main" xmlns:r="http://schemas.openxmlformats.org/officeDocument/2006/relationships" xmlns:p="http://schemas.openxmlformats.org/presentationml/2006/main">
  <p:tag name="GENSWF_SLIDE_UID" val="{15DA18F4-2FFB-4A2F-A087-7660F2357124}:284"/>
</p:tagLst>
</file>

<file path=ppt/tags/tag3.xml><?xml version="1.0" encoding="utf-8"?>
<p:tagLst xmlns:a="http://schemas.openxmlformats.org/drawingml/2006/main" xmlns:r="http://schemas.openxmlformats.org/officeDocument/2006/relationships" xmlns:p="http://schemas.openxmlformats.org/presentationml/2006/main">
  <p:tag name="GENSWF_SLIDE_UID" val="{59D833C1-DBDF-48E5-A20E-FD71C25207C5}:269"/>
</p:tagLst>
</file>

<file path=ppt/tags/tag30.xml><?xml version="1.0" encoding="utf-8"?>
<p:tagLst xmlns:a="http://schemas.openxmlformats.org/drawingml/2006/main" xmlns:r="http://schemas.openxmlformats.org/officeDocument/2006/relationships" xmlns:p="http://schemas.openxmlformats.org/presentationml/2006/main">
  <p:tag name="GENSWF_SLIDE_UID" val="{724EF32C-ED38-48DC-B667-C729D83E6A64}:286"/>
</p:tagLst>
</file>

<file path=ppt/tags/tag31.xml><?xml version="1.0" encoding="utf-8"?>
<p:tagLst xmlns:a="http://schemas.openxmlformats.org/drawingml/2006/main" xmlns:r="http://schemas.openxmlformats.org/officeDocument/2006/relationships" xmlns:p="http://schemas.openxmlformats.org/presentationml/2006/main">
  <p:tag name="GENSWF_SLIDE_UID" val="{8A68A485-D9A3-4BDE-9DB1-953093DE52D2}:278"/>
</p:tagLst>
</file>

<file path=ppt/tags/tag32.xml><?xml version="1.0" encoding="utf-8"?>
<p:tagLst xmlns:a="http://schemas.openxmlformats.org/drawingml/2006/main" xmlns:r="http://schemas.openxmlformats.org/officeDocument/2006/relationships" xmlns:p="http://schemas.openxmlformats.org/presentationml/2006/main">
  <p:tag name="GENSWF_SLIDE_UID" val="{7CD12D16-02C5-415B-A10E-C98BA7AA626B}:279"/>
</p:tagLst>
</file>

<file path=ppt/tags/tag33.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3.quiz"/>
  <p:tag name="GENSWF_SLIDE_UID" val="{F2730227-2D05-40B6-9D4A-83168FBB4B03}:299"/>
  <p:tag name="ISPRING_QUIZ_FULL_PATH" val="C:\Users\janeb\Dropbox\CUDA share files\Learning Education Events\Online Learning\Intro to UD\Introduction to Universal Design with quiz\quiz\quiz3.quiz"/>
  <p:tag name="ISPRING_QUIZ_RELATIVE_PATH" val="Introduction to Universal Design with quiz\quiz\quiz3.quiz"/>
</p:tagLst>
</file>

<file path=ppt/tags/tag34.xml><?xml version="1.0" encoding="utf-8"?>
<p:tagLst xmlns:a="http://schemas.openxmlformats.org/drawingml/2006/main" xmlns:r="http://schemas.openxmlformats.org/officeDocument/2006/relationships" xmlns:p="http://schemas.openxmlformats.org/presentationml/2006/main">
  <p:tag name="GENSWF_SLIDE_UID" val="{03CD91C9-3AE7-47F7-A9AE-EB71A01DA44A}:271"/>
</p:tagLst>
</file>

<file path=ppt/tags/tag35.xml><?xml version="1.0" encoding="utf-8"?>
<p:tagLst xmlns:a="http://schemas.openxmlformats.org/drawingml/2006/main" xmlns:r="http://schemas.openxmlformats.org/officeDocument/2006/relationships" xmlns:p="http://schemas.openxmlformats.org/presentationml/2006/main">
  <p:tag name="GENSWF_SLIDE_UID" val="{6D2568A7-45DE-4E78-B908-50E4F4D14D9A}:287"/>
</p:tagLst>
</file>

<file path=ppt/tags/tag36.xml><?xml version="1.0" encoding="utf-8"?>
<p:tagLst xmlns:a="http://schemas.openxmlformats.org/drawingml/2006/main" xmlns:r="http://schemas.openxmlformats.org/officeDocument/2006/relationships" xmlns:p="http://schemas.openxmlformats.org/presentationml/2006/main">
  <p:tag name="GENSWF_SLIDE_UID" val="{125E6FC1-D3F7-4B0E-AD7E-6B6B2C93EE68}:288"/>
</p:tagLst>
</file>

<file path=ppt/tags/tag37.xml><?xml version="1.0" encoding="utf-8"?>
<p:tagLst xmlns:a="http://schemas.openxmlformats.org/drawingml/2006/main" xmlns:r="http://schemas.openxmlformats.org/officeDocument/2006/relationships" xmlns:p="http://schemas.openxmlformats.org/presentationml/2006/main">
  <p:tag name="GENSWF_SLIDE_UID" val="{F433FFBB-0544-4057-BD3F-04E6AB3EA202}:289"/>
</p:tagLst>
</file>

<file path=ppt/tags/tag38.xml><?xml version="1.0" encoding="utf-8"?>
<p:tagLst xmlns:a="http://schemas.openxmlformats.org/drawingml/2006/main" xmlns:r="http://schemas.openxmlformats.org/officeDocument/2006/relationships" xmlns:p="http://schemas.openxmlformats.org/presentationml/2006/main">
  <p:tag name="GENSWF_SLIDE_UID" val="{97510151-CC34-4575-AAAC-1DB2961E633F}:291"/>
</p:tagLst>
</file>

<file path=ppt/tags/tag39.xml><?xml version="1.0" encoding="utf-8"?>
<p:tagLst xmlns:a="http://schemas.openxmlformats.org/drawingml/2006/main" xmlns:r="http://schemas.openxmlformats.org/officeDocument/2006/relationships" xmlns:p="http://schemas.openxmlformats.org/presentationml/2006/main">
  <p:tag name="GENSWF_SLIDE_UID" val="{2F444FEC-EED4-4549-8FF3-5F26D7402800}:292"/>
</p:tagLst>
</file>

<file path=ppt/tags/tag4.xml><?xml version="1.0" encoding="utf-8"?>
<p:tagLst xmlns:a="http://schemas.openxmlformats.org/drawingml/2006/main" xmlns:r="http://schemas.openxmlformats.org/officeDocument/2006/relationships" xmlns:p="http://schemas.openxmlformats.org/presentationml/2006/main">
  <p:tag name="GENSWF_SLIDE_UID" val="{09619355-7699-4D5D-95B1-3AFF55FE8AC8}:259"/>
</p:tagLst>
</file>

<file path=ppt/tags/tag40.xml><?xml version="1.0" encoding="utf-8"?>
<p:tagLst xmlns:a="http://schemas.openxmlformats.org/drawingml/2006/main" xmlns:r="http://schemas.openxmlformats.org/officeDocument/2006/relationships" xmlns:p="http://schemas.openxmlformats.org/presentationml/2006/main">
  <p:tag name="GENSWF_SLIDE_UID" val="{AB942298-633B-4E7A-B7E5-EC10AA1F9B99}:290"/>
</p:tagLst>
</file>

<file path=ppt/tags/tag41.xml><?xml version="1.0" encoding="utf-8"?>
<p:tagLst xmlns:a="http://schemas.openxmlformats.org/drawingml/2006/main" xmlns:r="http://schemas.openxmlformats.org/officeDocument/2006/relationships" xmlns:p="http://schemas.openxmlformats.org/presentationml/2006/main">
  <p:tag name="GENSWF_SLIDE_UID" val="{4C7361A7-FE32-4FD2-A142-83C4AD0EA39A}:293"/>
</p:tagLst>
</file>

<file path=ppt/tags/tag42.xml><?xml version="1.0" encoding="utf-8"?>
<p:tagLst xmlns:a="http://schemas.openxmlformats.org/drawingml/2006/main" xmlns:r="http://schemas.openxmlformats.org/officeDocument/2006/relationships" xmlns:p="http://schemas.openxmlformats.org/presentationml/2006/main">
  <p:tag name="GENSWF_SLIDE_UID" val="{D6566456-0AAB-4EDF-B332-F2DFDC922026}:295"/>
</p:tagLst>
</file>

<file path=ppt/tags/tag43.xml><?xml version="1.0" encoding="utf-8"?>
<p:tagLst xmlns:a="http://schemas.openxmlformats.org/drawingml/2006/main" xmlns:r="http://schemas.openxmlformats.org/officeDocument/2006/relationships" xmlns:p="http://schemas.openxmlformats.org/presentationml/2006/main">
  <p:tag name="GENSWF_SLIDE_UID" val="{E7C5776F-E9AF-4B28-83C5-7D5C9DCFC7F5}:296"/>
</p:tagLst>
</file>

<file path=ppt/tags/tag44.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4.quiz"/>
  <p:tag name="GENSWF_SLIDE_UID" val="{2DCDFFA5-F8C7-48A0-9496-2271875397FD}:300"/>
  <p:tag name="ISPRING_QUIZ_FULL_PATH" val="C:\Users\janeb\Dropbox\CUDA share files\Learning Education Events\Online Learning\Intro to UD\Introduction to Universal Design with quiz\quiz\quiz4.quiz"/>
  <p:tag name="ISPRING_QUIZ_RELATIVE_PATH" val="Introduction to Universal Design with quiz\quiz\quiz4.quiz"/>
</p:tagLst>
</file>

<file path=ppt/tags/tag45.xml><?xml version="1.0" encoding="utf-8"?>
<p:tagLst xmlns:a="http://schemas.openxmlformats.org/drawingml/2006/main" xmlns:r="http://schemas.openxmlformats.org/officeDocument/2006/relationships" xmlns:p="http://schemas.openxmlformats.org/presentationml/2006/main">
  <p:tag name="GENSWF_SLIDE_UID" val="{D356F5E3-4A5C-446A-840E-5CE3BF6B740B}:294"/>
</p:tagLst>
</file>

<file path=ppt/tags/tag5.xml><?xml version="1.0" encoding="utf-8"?>
<p:tagLst xmlns:a="http://schemas.openxmlformats.org/drawingml/2006/main" xmlns:r="http://schemas.openxmlformats.org/officeDocument/2006/relationships" xmlns:p="http://schemas.openxmlformats.org/presentationml/2006/main">
  <p:tag name="GENSWF_SLIDE_UID" val="{AAAF43C0-2C47-4792-A5E0-8BDCEBBA688C}:260"/>
</p:tagLst>
</file>

<file path=ppt/tags/tag6.xml><?xml version="1.0" encoding="utf-8"?>
<p:tagLst xmlns:a="http://schemas.openxmlformats.org/drawingml/2006/main" xmlns:r="http://schemas.openxmlformats.org/officeDocument/2006/relationships" xmlns:p="http://schemas.openxmlformats.org/presentationml/2006/main">
  <p:tag name="GENSWF_SLIDE_UID" val="{81C5F7F6-0E4F-47B8-B404-ADB76ACE2731}:261"/>
</p:tagLst>
</file>

<file path=ppt/tags/tag7.xml><?xml version="1.0" encoding="utf-8"?>
<p:tagLst xmlns:a="http://schemas.openxmlformats.org/drawingml/2006/main" xmlns:r="http://schemas.openxmlformats.org/officeDocument/2006/relationships" xmlns:p="http://schemas.openxmlformats.org/presentationml/2006/main">
  <p:tag name="GENSWF_SLIDE_UID" val="{F412AF88-E4D0-486F-BE12-085D16CAA24E}:262"/>
</p:tagLst>
</file>

<file path=ppt/tags/tag8.xml><?xml version="1.0" encoding="utf-8"?>
<p:tagLst xmlns:a="http://schemas.openxmlformats.org/drawingml/2006/main" xmlns:r="http://schemas.openxmlformats.org/officeDocument/2006/relationships" xmlns:p="http://schemas.openxmlformats.org/presentationml/2006/main">
  <p:tag name="GENSWF_SLIDE_UID" val="{8AAA9A64-B925-4002-B27B-53A80F41260F}:263"/>
</p:tagLst>
</file>

<file path=ppt/tags/tag9.xml><?xml version="1.0" encoding="utf-8"?>
<p:tagLst xmlns:a="http://schemas.openxmlformats.org/drawingml/2006/main" xmlns:r="http://schemas.openxmlformats.org/officeDocument/2006/relationships" xmlns:p="http://schemas.openxmlformats.org/presentationml/2006/main">
  <p:tag name="GENSWF_SLIDE_UID" val="{05F4D3CD-7A02-4524-B9E3-1912940A4ADA}:26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7615</TotalTime>
  <Words>2170</Words>
  <Application>Microsoft Office PowerPoint</Application>
  <PresentationFormat>Widescreen</PresentationFormat>
  <Paragraphs>273</Paragraphs>
  <Slides>42</Slides>
  <Notes>42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Albert Sans</vt:lpstr>
      <vt:lpstr>-apple-system</vt:lpstr>
      <vt:lpstr>Arial</vt:lpstr>
      <vt:lpstr>Calibri</vt:lpstr>
      <vt:lpstr>Calibri Light</vt:lpstr>
      <vt:lpstr>inherit</vt:lpstr>
      <vt:lpstr>Segoe UI</vt:lpstr>
      <vt:lpstr>Segoe UI Semibold</vt:lpstr>
      <vt:lpstr>Office Theme</vt:lpstr>
      <vt:lpstr>Introduction to Universal Design</vt:lpstr>
      <vt:lpstr>Module 1</vt:lpstr>
      <vt:lpstr>What does it cover?</vt:lpstr>
      <vt:lpstr>Who does it cover?</vt:lpstr>
      <vt:lpstr>Definitions of universal design</vt:lpstr>
      <vt:lpstr>7 Principles of Universal Design</vt:lpstr>
      <vt:lpstr>Other terms for universal design</vt:lpstr>
      <vt:lpstr>Concepts have evolved</vt:lpstr>
      <vt:lpstr>8 Goals of Universal Design</vt:lpstr>
      <vt:lpstr>A new definition</vt:lpstr>
      <vt:lpstr>8 goals of universal design – an overview</vt:lpstr>
      <vt:lpstr>PowerPoint Presentation</vt:lpstr>
      <vt:lpstr>Module 2</vt:lpstr>
      <vt:lpstr>Diversity – same but different</vt:lpstr>
      <vt:lpstr>What does diversity mean?</vt:lpstr>
      <vt:lpstr>What does diversity mean?</vt:lpstr>
      <vt:lpstr>What does diversity mean?</vt:lpstr>
      <vt:lpstr>Example: Oxo Good Grips</vt:lpstr>
      <vt:lpstr>The myth of the “average”</vt:lpstr>
      <vt:lpstr>The Average Australian</vt:lpstr>
      <vt:lpstr>We’re the same but different</vt:lpstr>
      <vt:lpstr>PowerPoint Presentation</vt:lpstr>
      <vt:lpstr>Stereotyping</vt:lpstr>
      <vt:lpstr>Stereotyping </vt:lpstr>
      <vt:lpstr>Stereotyping</vt:lpstr>
      <vt:lpstr>Images, icons and brands</vt:lpstr>
      <vt:lpstr>What does this symbol mean?</vt:lpstr>
      <vt:lpstr>Images, icons and brands can sterotype</vt:lpstr>
      <vt:lpstr>In Summary…</vt:lpstr>
      <vt:lpstr>PowerPoint Presentation</vt:lpstr>
      <vt:lpstr>Module 3</vt:lpstr>
      <vt:lpstr>Applying universal design</vt:lpstr>
      <vt:lpstr>Built environment</vt:lpstr>
      <vt:lpstr>Product design</vt:lpstr>
      <vt:lpstr>Inclusive Design Toolkit</vt:lpstr>
      <vt:lpstr>Communications and technology</vt:lpstr>
      <vt:lpstr>Google goes for inclusion</vt:lpstr>
      <vt:lpstr>Universal design and ICT</vt:lpstr>
      <vt:lpstr>Last words</vt:lpstr>
      <vt:lpstr>Summarising universal design</vt:lpstr>
      <vt:lpstr>PowerPoint Presentation</vt:lpstr>
      <vt:lpstr>Congratulations! You’ve completed the course.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Universal Design with video links trial</dc:title>
  <dc:creator>Jane Bringolf</dc:creator>
  <cp:lastModifiedBy>Jane Bringolf</cp:lastModifiedBy>
  <cp:revision>115</cp:revision>
  <dcterms:created xsi:type="dcterms:W3CDTF">2016-09-06T06:09:38Z</dcterms:created>
  <dcterms:modified xsi:type="dcterms:W3CDTF">2025-07-28T00:18:30Z</dcterms:modified>
</cp:coreProperties>
</file>